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3" r:id="rId7"/>
    <p:sldId id="264" r:id="rId8"/>
    <p:sldId id="268" r:id="rId9"/>
    <p:sldId id="262" r:id="rId10"/>
    <p:sldId id="267" r:id="rId11"/>
    <p:sldId id="269" r:id="rId12"/>
    <p:sldId id="270" r:id="rId13"/>
    <p:sldId id="271" r:id="rId14"/>
    <p:sldId id="272" r:id="rId15"/>
    <p:sldId id="273" r:id="rId16"/>
    <p:sldId id="266" r:id="rId17"/>
  </p:sldIdLst>
  <p:sldSz cx="18288000" cy="10287000"/>
  <p:notesSz cx="6858000" cy="9144000"/>
  <p:embeddedFontLst>
    <p:embeddedFont>
      <p:font typeface="Calibri" panose="020F0502020204030204" pitchFamily="34" charset="0"/>
      <p:regular r:id="rId18"/>
      <p:bold r:id="rId19"/>
      <p:italic r:id="rId20"/>
      <p:boldItalic r:id="rId21"/>
    </p:embeddedFont>
    <p:embeddedFont>
      <p:font typeface="Poppins" panose="00000500000000000000" pitchFamily="2" charset="0"/>
      <p:regular r:id="rId22"/>
      <p:bold r:id="rId23"/>
      <p:italic r:id="rId24"/>
      <p:boldItalic r:id="rId25"/>
    </p:embeddedFont>
    <p:embeddedFont>
      <p:font typeface="Poppins Bold" panose="00000800000000000000" charset="0"/>
      <p:regular r:id="rId26"/>
    </p:embeddedFont>
    <p:embeddedFont>
      <p:font typeface="Poppins Extra-Light" panose="020B0604020202020204" charset="0"/>
      <p:regular r:id="rId27"/>
    </p:embeddedFont>
    <p:embeddedFont>
      <p:font typeface="Poppins Light" panose="00000400000000000000" pitchFamily="2" charset="0"/>
      <p:regular r:id="rId28"/>
      <p:italic r:id="rId29"/>
    </p:embeddedFont>
    <p:embeddedFont>
      <p:font typeface="Sloop Script Pro" panose="020B0604020202020204"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8" Type="http://schemas.openxmlformats.org/officeDocument/2006/relationships/slide" Target="slides/slide7.xml"/></Relationships>
</file>

<file path=ppt/media/hdphoto1.wdp>
</file>

<file path=ppt/media/hdphoto2.wdp>
</file>

<file path=ppt/media/image1.jpeg>
</file>

<file path=ppt/media/image10.jpeg>
</file>

<file path=ppt/media/image11.png>
</file>

<file path=ppt/media/image12.png>
</file>

<file path=ppt/media/image13.png>
</file>

<file path=ppt/media/image14.png>
</file>

<file path=ppt/media/image2.png>
</file>

<file path=ppt/media/image3.sv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svg"/><Relationship Id="rId9"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7289" t="-44190" r="-3147" b="-52143"/>
            </a:stretch>
          </a:blipFill>
        </p:spPr>
      </p:sp>
      <p:sp>
        <p:nvSpPr>
          <p:cNvPr id="3" name="AutoShape 3"/>
          <p:cNvSpPr/>
          <p:nvPr/>
        </p:nvSpPr>
        <p:spPr>
          <a:xfrm>
            <a:off x="14370237" y="9239250"/>
            <a:ext cx="2889063" cy="0"/>
          </a:xfrm>
          <a:prstGeom prst="line">
            <a:avLst/>
          </a:prstGeom>
          <a:ln w="57150" cap="flat">
            <a:solidFill>
              <a:srgbClr val="4A4A4A"/>
            </a:solidFill>
            <a:prstDash val="solid"/>
            <a:headEnd type="none" w="sm" len="sm"/>
            <a:tailEnd type="triangle" w="lg" len="med"/>
          </a:ln>
        </p:spPr>
      </p:sp>
      <p:sp>
        <p:nvSpPr>
          <p:cNvPr id="4" name="Freeform 4"/>
          <p:cNvSpPr/>
          <p:nvPr/>
        </p:nvSpPr>
        <p:spPr>
          <a:xfrm>
            <a:off x="1028700" y="1028700"/>
            <a:ext cx="3291113" cy="1202752"/>
          </a:xfrm>
          <a:custGeom>
            <a:avLst/>
            <a:gdLst/>
            <a:ahLst/>
            <a:cxnLst/>
            <a:rect l="l" t="t" r="r" b="b"/>
            <a:pathLst>
              <a:path w="3291113" h="1202752">
                <a:moveTo>
                  <a:pt x="0" y="0"/>
                </a:moveTo>
                <a:lnTo>
                  <a:pt x="3291113" y="0"/>
                </a:lnTo>
                <a:lnTo>
                  <a:pt x="3291113" y="1202752"/>
                </a:lnTo>
                <a:lnTo>
                  <a:pt x="0" y="12027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2253609" y="4190386"/>
            <a:ext cx="5442591" cy="1791314"/>
          </a:xfrm>
          <a:prstGeom prst="rect">
            <a:avLst/>
          </a:prstGeom>
        </p:spPr>
        <p:txBody>
          <a:bodyPr wrap="square" lIns="0" tIns="0" rIns="0" bIns="0" rtlCol="0" anchor="t">
            <a:spAutoFit/>
          </a:bodyPr>
          <a:lstStyle/>
          <a:p>
            <a:pPr algn="ctr">
              <a:lnSpc>
                <a:spcPts val="18966"/>
              </a:lnSpc>
            </a:pPr>
            <a:endParaRPr lang="en-US" sz="22313" dirty="0">
              <a:solidFill>
                <a:srgbClr val="4658AC"/>
              </a:solidFill>
              <a:latin typeface="Sloop Script Pro"/>
              <a:ea typeface="Sloop Script Pro"/>
              <a:cs typeface="Sloop Script Pro"/>
              <a:sym typeface="Sloop Script Pro"/>
            </a:endParaRPr>
          </a:p>
        </p:txBody>
      </p:sp>
      <p:sp>
        <p:nvSpPr>
          <p:cNvPr id="6" name="TextBox 6"/>
          <p:cNvSpPr txBox="1"/>
          <p:nvPr/>
        </p:nvSpPr>
        <p:spPr>
          <a:xfrm>
            <a:off x="8064171" y="3990361"/>
            <a:ext cx="8150379" cy="2628605"/>
          </a:xfrm>
          <a:prstGeom prst="rect">
            <a:avLst/>
          </a:prstGeom>
        </p:spPr>
        <p:txBody>
          <a:bodyPr lIns="0" tIns="0" rIns="0" bIns="0" rtlCol="0" anchor="t">
            <a:spAutoFit/>
          </a:bodyPr>
          <a:lstStyle/>
          <a:p>
            <a:pPr algn="ctr">
              <a:lnSpc>
                <a:spcPts val="18966"/>
              </a:lnSpc>
            </a:pPr>
            <a:endParaRPr lang="en-US" sz="22313" spc="-1918" dirty="0">
              <a:solidFill>
                <a:srgbClr val="4A4A4A"/>
              </a:solidFill>
              <a:latin typeface="Poppins Extra-Light"/>
              <a:ea typeface="Poppins Extra-Light"/>
              <a:cs typeface="Poppins Extra-Light"/>
              <a:sym typeface="Poppins Extra-Light"/>
            </a:endParaRPr>
          </a:p>
        </p:txBody>
      </p:sp>
      <p:sp>
        <p:nvSpPr>
          <p:cNvPr id="7" name="TextBox 7"/>
          <p:cNvSpPr txBox="1"/>
          <p:nvPr/>
        </p:nvSpPr>
        <p:spPr>
          <a:xfrm>
            <a:off x="5729191" y="7194968"/>
            <a:ext cx="6762390" cy="738664"/>
          </a:xfrm>
          <a:prstGeom prst="rect">
            <a:avLst/>
          </a:prstGeom>
        </p:spPr>
        <p:txBody>
          <a:bodyPr lIns="0" tIns="0" rIns="0" bIns="0" rtlCol="0" anchor="t">
            <a:spAutoFit/>
          </a:bodyPr>
          <a:lstStyle/>
          <a:p>
            <a:pPr algn="ctr"/>
            <a:r>
              <a:rPr lang="en-US" sz="2400" spc="300" dirty="0">
                <a:solidFill>
                  <a:srgbClr val="4A4A4A"/>
                </a:solidFill>
                <a:latin typeface="Poppins"/>
                <a:ea typeface="Poppins"/>
                <a:cs typeface="Poppins"/>
                <a:sym typeface="Poppins"/>
              </a:rPr>
              <a:t>Presented By</a:t>
            </a:r>
            <a:endParaRPr lang="ar-SY" sz="2400" spc="300" dirty="0">
              <a:solidFill>
                <a:srgbClr val="4A4A4A"/>
              </a:solidFill>
              <a:latin typeface="Poppins"/>
              <a:ea typeface="Poppins"/>
              <a:cs typeface="Poppins"/>
              <a:sym typeface="Poppins"/>
            </a:endParaRPr>
          </a:p>
          <a:p>
            <a:pPr algn="ctr"/>
            <a:r>
              <a:rPr lang="en-US" sz="2400" spc="300" dirty="0">
                <a:solidFill>
                  <a:srgbClr val="4A4A4A"/>
                </a:solidFill>
                <a:latin typeface="Poppins"/>
                <a:ea typeface="Poppins"/>
                <a:cs typeface="Poppins"/>
                <a:sym typeface="Poppins"/>
              </a:rPr>
              <a:t>Omar Masuud &amp; Remaz Obeeaa</a:t>
            </a:r>
          </a:p>
        </p:txBody>
      </p:sp>
      <p:sp>
        <p:nvSpPr>
          <p:cNvPr id="9" name="TextBox 9"/>
          <p:cNvSpPr txBox="1"/>
          <p:nvPr/>
        </p:nvSpPr>
        <p:spPr>
          <a:xfrm>
            <a:off x="15796833" y="1085850"/>
            <a:ext cx="1462467" cy="306705"/>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01</a:t>
            </a:r>
          </a:p>
        </p:txBody>
      </p:sp>
      <p:pic>
        <p:nvPicPr>
          <p:cNvPr id="11" name="Picture 10">
            <a:extLst>
              <a:ext uri="{FF2B5EF4-FFF2-40B4-BE49-F238E27FC236}">
                <a16:creationId xmlns:a16="http://schemas.microsoft.com/office/drawing/2014/main" id="{51762C4F-54AA-48C7-BCEF-60611D1FEBF5}"/>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30459" b="68846" l="20078" r="79766">
                        <a14:foregroundMark x1="35391" y1="42142" x2="35391" y2="42142"/>
                        <a14:foregroundMark x1="42500" y1="42837" x2="42500" y2="42837"/>
                        <a14:foregroundMark x1="54453" y1="39777" x2="54453" y2="39777"/>
                        <a14:foregroundMark x1="57734" y1="39638" x2="57734" y2="39638"/>
                        <a14:foregroundMark x1="37578" y1="61892" x2="37578" y2="61892"/>
                        <a14:foregroundMark x1="20234" y1="63143" x2="20234" y2="63143"/>
                        <a14:foregroundMark x1="24297" y1="54520" x2="24297" y2="54520"/>
                        <a14:foregroundMark x1="27891" y1="47844" x2="27891" y2="47844"/>
                        <a14:foregroundMark x1="75469" y1="33380" x2="75469" y2="33380"/>
                        <a14:foregroundMark x1="74297" y1="31711" x2="74297" y2="31711"/>
                        <a14:foregroundMark x1="77969" y1="37413" x2="77969" y2="37413"/>
                        <a14:foregroundMark x1="77734" y1="48957" x2="77734" y2="48957"/>
                        <a14:foregroundMark x1="71719" y1="50626" x2="71719" y2="50626"/>
                        <a14:foregroundMark x1="79766" y1="41725" x2="79766" y2="41725"/>
                        <a14:foregroundMark x1="74844" y1="48679" x2="74844" y2="48679"/>
                        <a14:foregroundMark x1="71953" y1="50626" x2="71953" y2="50626"/>
                        <a14:foregroundMark x1="70938" y1="50070" x2="70938" y2="50070"/>
                        <a14:backgroundMark x1="67344" y1="41029" x2="67344" y2="41029"/>
                        <a14:backgroundMark x1="73984" y1="45480" x2="73984" y2="45480"/>
                        <a14:backgroundMark x1="71484" y1="49791" x2="71484" y2="49791"/>
                        <a14:backgroundMark x1="71484" y1="51460" x2="71484" y2="51460"/>
                        <a14:backgroundMark x1="71719" y1="48957" x2="71719" y2="48957"/>
                        <a14:backgroundMark x1="71250" y1="49374" x2="71250" y2="49374"/>
                        <a14:backgroundMark x1="71719" y1="50626" x2="71719" y2="50626"/>
                        <a14:backgroundMark x1="71641" y1="49374" x2="71641" y2="49374"/>
                        <a14:backgroundMark x1="71328" y1="49513" x2="71406" y2="49096"/>
                      </a14:backgroundRemoval>
                    </a14:imgEffect>
                    <a14:imgEffect>
                      <a14:sharpenSoften amount="25000"/>
                    </a14:imgEffect>
                  </a14:imgLayer>
                </a14:imgProps>
              </a:ext>
              <a:ext uri="{28A0092B-C50C-407E-A947-70E740481C1C}">
                <a14:useLocalDpi xmlns:a14="http://schemas.microsoft.com/office/drawing/2010/main" val="0"/>
              </a:ext>
            </a:extLst>
          </a:blip>
          <a:srcRect l="17671" t="25666" r="17968" b="26356"/>
          <a:stretch/>
        </p:blipFill>
        <p:spPr>
          <a:xfrm>
            <a:off x="4354712" y="2239072"/>
            <a:ext cx="9511348" cy="3982741"/>
          </a:xfrm>
          <a:prstGeom prst="rect">
            <a:avLst/>
          </a:prstGeom>
        </p:spPr>
      </p:pic>
      <p:sp>
        <p:nvSpPr>
          <p:cNvPr id="13" name="TextBox 12">
            <a:extLst>
              <a:ext uri="{FF2B5EF4-FFF2-40B4-BE49-F238E27FC236}">
                <a16:creationId xmlns:a16="http://schemas.microsoft.com/office/drawing/2014/main" id="{41071F7A-D0F3-40D5-89F7-7582D929DE0F}"/>
              </a:ext>
            </a:extLst>
          </p:cNvPr>
          <p:cNvSpPr txBox="1"/>
          <p:nvPr/>
        </p:nvSpPr>
        <p:spPr>
          <a:xfrm>
            <a:off x="7238207" y="8271730"/>
            <a:ext cx="3744358" cy="830997"/>
          </a:xfrm>
          <a:prstGeom prst="rect">
            <a:avLst/>
          </a:prstGeom>
          <a:noFill/>
        </p:spPr>
        <p:txBody>
          <a:bodyPr wrap="square" rtlCol="0">
            <a:spAutoFit/>
          </a:bodyPr>
          <a:lstStyle/>
          <a:p>
            <a:pPr algn="ctr"/>
            <a:r>
              <a:rPr lang="en-US" sz="2400" spc="300" dirty="0">
                <a:solidFill>
                  <a:srgbClr val="4A4A4A"/>
                </a:solidFill>
                <a:latin typeface="Poppins"/>
                <a:cs typeface="Poppins"/>
              </a:rPr>
              <a:t>Supervised By</a:t>
            </a:r>
            <a:endParaRPr lang="ar-SY" sz="2400" spc="300" dirty="0">
              <a:solidFill>
                <a:srgbClr val="4A4A4A"/>
              </a:solidFill>
              <a:latin typeface="Poppins"/>
              <a:cs typeface="Poppins"/>
            </a:endParaRPr>
          </a:p>
          <a:p>
            <a:pPr algn="ctr"/>
            <a:r>
              <a:rPr lang="en-US" sz="2400" spc="300" dirty="0">
                <a:solidFill>
                  <a:srgbClr val="4A4A4A"/>
                </a:solidFill>
                <a:latin typeface="Poppins"/>
                <a:cs typeface="Poppins"/>
              </a:rPr>
              <a:t>Dr. Fadi Ibrahim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6AE09304-FE49-4ED6-95EE-197C5AD00B25}"/>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3" name="TextBox 19">
            <a:extLst>
              <a:ext uri="{FF2B5EF4-FFF2-40B4-BE49-F238E27FC236}">
                <a16:creationId xmlns:a16="http://schemas.microsoft.com/office/drawing/2014/main" id="{559F2321-2B49-4A96-B13B-9D126A09E1FA}"/>
              </a:ext>
            </a:extLst>
          </p:cNvPr>
          <p:cNvSpPr txBox="1"/>
          <p:nvPr/>
        </p:nvSpPr>
        <p:spPr>
          <a:xfrm>
            <a:off x="2895600" y="1028700"/>
            <a:ext cx="10220325" cy="1402820"/>
          </a:xfrm>
          <a:prstGeom prst="rect">
            <a:avLst/>
          </a:prstGeom>
        </p:spPr>
        <p:txBody>
          <a:bodyPr wrap="square" lIns="0" tIns="0" rIns="0" bIns="0" rtlCol="0" anchor="t">
            <a:spAutoFit/>
          </a:bodyPr>
          <a:lstStyle/>
          <a:p>
            <a:pPr>
              <a:lnSpc>
                <a:spcPts val="11289"/>
              </a:lnSpc>
            </a:pPr>
            <a:r>
              <a:rPr lang="en-US" sz="8800" dirty="0">
                <a:solidFill>
                  <a:srgbClr val="4A4A4A"/>
                </a:solidFill>
                <a:latin typeface="Poppins Light"/>
                <a:cs typeface="Poppins Light"/>
              </a:rPr>
              <a:t>rchitecture Used</a:t>
            </a:r>
            <a:endParaRPr lang="en-US" sz="8800" dirty="0">
              <a:solidFill>
                <a:srgbClr val="4A4A4A"/>
              </a:solidFill>
              <a:latin typeface="Poppins Light"/>
              <a:cs typeface="Poppins Light"/>
              <a:sym typeface="Poppins Light"/>
            </a:endParaRPr>
          </a:p>
        </p:txBody>
      </p:sp>
      <p:sp>
        <p:nvSpPr>
          <p:cNvPr id="5" name="TextBox 21">
            <a:extLst>
              <a:ext uri="{FF2B5EF4-FFF2-40B4-BE49-F238E27FC236}">
                <a16:creationId xmlns:a16="http://schemas.microsoft.com/office/drawing/2014/main" id="{F0929231-33CD-4EEC-975B-DFCA79C357A9}"/>
              </a:ext>
            </a:extLst>
          </p:cNvPr>
          <p:cNvSpPr txBox="1"/>
          <p:nvPr/>
        </p:nvSpPr>
        <p:spPr>
          <a:xfrm>
            <a:off x="685800" y="1257300"/>
            <a:ext cx="1968621" cy="1486636"/>
          </a:xfrm>
          <a:prstGeom prst="rect">
            <a:avLst/>
          </a:prstGeom>
        </p:spPr>
        <p:txBody>
          <a:bodyPr lIns="0" tIns="0" rIns="0" bIns="0" rtlCol="0" anchor="t">
            <a:spAutoFit/>
          </a:bodyPr>
          <a:lstStyle/>
          <a:p>
            <a:pPr algn="ctr">
              <a:lnSpc>
                <a:spcPts val="10578"/>
              </a:lnSpc>
            </a:pPr>
            <a:r>
              <a:rPr lang="en-US" sz="12445" dirty="0">
                <a:solidFill>
                  <a:srgbClr val="FFC000"/>
                </a:solidFill>
                <a:latin typeface="Sloop Script Pro"/>
                <a:ea typeface="Sloop Script Pro"/>
                <a:cs typeface="Sloop Script Pro"/>
                <a:sym typeface="Sloop Script Pro"/>
              </a:rPr>
              <a:t>A</a:t>
            </a:r>
          </a:p>
        </p:txBody>
      </p:sp>
      <p:sp>
        <p:nvSpPr>
          <p:cNvPr id="6" name="AutoShape 22">
            <a:extLst>
              <a:ext uri="{FF2B5EF4-FFF2-40B4-BE49-F238E27FC236}">
                <a16:creationId xmlns:a16="http://schemas.microsoft.com/office/drawing/2014/main" id="{49132048-1325-4770-89B3-8DFF065DF5C3}"/>
              </a:ext>
            </a:extLst>
          </p:cNvPr>
          <p:cNvSpPr/>
          <p:nvPr/>
        </p:nvSpPr>
        <p:spPr>
          <a:xfrm>
            <a:off x="15011400" y="9791700"/>
            <a:ext cx="2889063" cy="0"/>
          </a:xfrm>
          <a:prstGeom prst="line">
            <a:avLst/>
          </a:prstGeom>
          <a:ln w="57150" cap="flat">
            <a:solidFill>
              <a:srgbClr val="4A4A4A"/>
            </a:solidFill>
            <a:prstDash val="solid"/>
            <a:headEnd type="none" w="sm" len="sm"/>
            <a:tailEnd type="triangle" w="lg" len="med"/>
          </a:ln>
        </p:spPr>
      </p:sp>
      <p:sp>
        <p:nvSpPr>
          <p:cNvPr id="7" name="TextBox 6">
            <a:extLst>
              <a:ext uri="{FF2B5EF4-FFF2-40B4-BE49-F238E27FC236}">
                <a16:creationId xmlns:a16="http://schemas.microsoft.com/office/drawing/2014/main" id="{452CAA1D-A6DE-4E7A-95FF-A9930873480B}"/>
              </a:ext>
            </a:extLst>
          </p:cNvPr>
          <p:cNvSpPr txBox="1"/>
          <p:nvPr/>
        </p:nvSpPr>
        <p:spPr>
          <a:xfrm>
            <a:off x="15925800" y="716823"/>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11</a:t>
            </a:r>
          </a:p>
        </p:txBody>
      </p:sp>
      <p:sp>
        <p:nvSpPr>
          <p:cNvPr id="8" name="TextBox 7">
            <a:extLst>
              <a:ext uri="{FF2B5EF4-FFF2-40B4-BE49-F238E27FC236}">
                <a16:creationId xmlns:a16="http://schemas.microsoft.com/office/drawing/2014/main" id="{8EE006F7-6533-49F2-B54A-EA22F3CFDD81}"/>
              </a:ext>
            </a:extLst>
          </p:cNvPr>
          <p:cNvSpPr txBox="1"/>
          <p:nvPr/>
        </p:nvSpPr>
        <p:spPr>
          <a:xfrm>
            <a:off x="1045975" y="3009900"/>
            <a:ext cx="16854488" cy="5539978"/>
          </a:xfrm>
          <a:prstGeom prst="rect">
            <a:avLst/>
          </a:prstGeom>
          <a:noFill/>
        </p:spPr>
        <p:txBody>
          <a:bodyPr wrap="square" rtlCol="0">
            <a:spAutoFit/>
          </a:bodyPr>
          <a:lstStyle/>
          <a:p>
            <a:r>
              <a:rPr lang="en-US" sz="2800" dirty="0">
                <a:solidFill>
                  <a:srgbClr val="4A4A4A"/>
                </a:solidFill>
                <a:latin typeface="Poppins"/>
                <a:cs typeface="Poppins"/>
              </a:rPr>
              <a:t>We adopted a </a:t>
            </a:r>
            <a:r>
              <a:rPr lang="en-US" sz="2800" b="1" dirty="0">
                <a:solidFill>
                  <a:srgbClr val="4A4A4A"/>
                </a:solidFill>
                <a:latin typeface="Poppins"/>
                <a:cs typeface="Poppins"/>
              </a:rPr>
              <a:t>clint server </a:t>
            </a:r>
            <a:r>
              <a:rPr lang="en-US" sz="2800" dirty="0">
                <a:solidFill>
                  <a:srgbClr val="4A4A4A"/>
                </a:solidFill>
                <a:latin typeface="Poppins"/>
                <a:cs typeface="Poppins"/>
              </a:rPr>
              <a:t>with </a:t>
            </a:r>
            <a:r>
              <a:rPr lang="en-US" sz="2800" b="1" dirty="0">
                <a:solidFill>
                  <a:srgbClr val="4A4A4A"/>
                </a:solidFill>
                <a:latin typeface="Poppins"/>
                <a:cs typeface="Poppins"/>
              </a:rPr>
              <a:t>Three-Tier Web Architecture </a:t>
            </a:r>
            <a:r>
              <a:rPr lang="en-US" sz="2800" dirty="0">
                <a:solidFill>
                  <a:srgbClr val="4A4A4A"/>
                </a:solidFill>
                <a:latin typeface="Poppins"/>
                <a:cs typeface="Poppins"/>
              </a:rPr>
              <a:t>consisting of:</a:t>
            </a:r>
          </a:p>
          <a:p>
            <a:pPr>
              <a:buFont typeface="Arial" panose="020B0604020202020204" pitchFamily="34" charset="0"/>
              <a:buChar char="•"/>
            </a:pPr>
            <a:r>
              <a:rPr lang="en-US" sz="2800" b="1" dirty="0">
                <a:solidFill>
                  <a:srgbClr val="4A4A4A"/>
                </a:solidFill>
                <a:latin typeface="Poppins"/>
                <a:cs typeface="Poppins"/>
              </a:rPr>
              <a:t>Presentation Layer (React):</a:t>
            </a:r>
            <a:br>
              <a:rPr lang="en-US" sz="2800" dirty="0">
                <a:solidFill>
                  <a:srgbClr val="4A4A4A"/>
                </a:solidFill>
                <a:latin typeface="Poppins"/>
                <a:cs typeface="Poppins"/>
              </a:rPr>
            </a:br>
            <a:r>
              <a:rPr lang="en-US" sz="2800" dirty="0">
                <a:solidFill>
                  <a:srgbClr val="4A4A4A"/>
                </a:solidFill>
                <a:latin typeface="Poppins"/>
                <a:cs typeface="Poppins"/>
              </a:rPr>
              <a:t>Handles the user interface and communicates with the backend through REST APIs.</a:t>
            </a:r>
          </a:p>
          <a:p>
            <a:pPr>
              <a:buFont typeface="Arial" panose="020B0604020202020204" pitchFamily="34" charset="0"/>
              <a:buChar char="•"/>
            </a:pPr>
            <a:r>
              <a:rPr lang="en-US" sz="2800" b="1" dirty="0">
                <a:solidFill>
                  <a:srgbClr val="4A4A4A"/>
                </a:solidFill>
                <a:latin typeface="Poppins"/>
                <a:cs typeface="Poppins"/>
              </a:rPr>
              <a:t>Application Layer (Laravel):</a:t>
            </a:r>
            <a:br>
              <a:rPr lang="en-US" sz="2800" dirty="0">
                <a:solidFill>
                  <a:srgbClr val="4A4A4A"/>
                </a:solidFill>
                <a:latin typeface="Poppins"/>
                <a:cs typeface="Poppins"/>
              </a:rPr>
            </a:br>
            <a:r>
              <a:rPr lang="en-US" sz="2800" dirty="0">
                <a:solidFill>
                  <a:srgbClr val="4A4A4A"/>
                </a:solidFill>
                <a:latin typeface="Poppins"/>
                <a:cs typeface="Poppins"/>
              </a:rPr>
              <a:t>Processes all business logic, authentication, booking management, and system rules.</a:t>
            </a:r>
          </a:p>
          <a:p>
            <a:pPr>
              <a:buFont typeface="Arial" panose="020B0604020202020204" pitchFamily="34" charset="0"/>
              <a:buChar char="•"/>
            </a:pPr>
            <a:r>
              <a:rPr lang="en-US" sz="2800" b="1" dirty="0">
                <a:solidFill>
                  <a:srgbClr val="4A4A4A"/>
                </a:solidFill>
                <a:latin typeface="Poppins"/>
                <a:cs typeface="Poppins"/>
              </a:rPr>
              <a:t>Data Layer (MySQL):</a:t>
            </a:r>
            <a:br>
              <a:rPr lang="en-US" sz="2800" dirty="0">
                <a:solidFill>
                  <a:srgbClr val="4A4A4A"/>
                </a:solidFill>
                <a:latin typeface="Poppins"/>
                <a:cs typeface="Poppins"/>
              </a:rPr>
            </a:br>
            <a:r>
              <a:rPr lang="en-US" sz="2800" dirty="0">
                <a:solidFill>
                  <a:srgbClr val="4A4A4A"/>
                </a:solidFill>
                <a:latin typeface="Poppins"/>
                <a:cs typeface="Poppins"/>
              </a:rPr>
              <a:t>Stores all system data including users, technicians, appointments, and reviews.</a:t>
            </a:r>
          </a:p>
          <a:p>
            <a:r>
              <a:rPr lang="en-US" sz="2800" b="1" dirty="0">
                <a:solidFill>
                  <a:srgbClr val="4A4A4A"/>
                </a:solidFill>
                <a:latin typeface="Poppins"/>
                <a:cs typeface="Poppins"/>
              </a:rPr>
              <a:t>Why We Used This Architecture</a:t>
            </a:r>
          </a:p>
          <a:p>
            <a:pPr>
              <a:buFont typeface="Arial" panose="020B0604020202020204" pitchFamily="34" charset="0"/>
              <a:buChar char="•"/>
            </a:pPr>
            <a:r>
              <a:rPr lang="en-US" sz="2800" dirty="0">
                <a:solidFill>
                  <a:srgbClr val="4A4A4A"/>
                </a:solidFill>
                <a:latin typeface="Poppins"/>
                <a:cs typeface="Poppins"/>
              </a:rPr>
              <a:t>Provides a </a:t>
            </a:r>
            <a:r>
              <a:rPr lang="en-US" sz="2800" b="1" dirty="0">
                <a:solidFill>
                  <a:srgbClr val="4A4A4A"/>
                </a:solidFill>
                <a:latin typeface="Poppins"/>
                <a:cs typeface="Poppins"/>
              </a:rPr>
              <a:t>clear separation of concerns</a:t>
            </a:r>
            <a:r>
              <a:rPr lang="en-US" sz="2800" dirty="0">
                <a:solidFill>
                  <a:srgbClr val="4A4A4A"/>
                </a:solidFill>
                <a:latin typeface="Poppins"/>
                <a:cs typeface="Poppins"/>
              </a:rPr>
              <a:t>, making the system easier to develop and maintain.</a:t>
            </a:r>
          </a:p>
          <a:p>
            <a:pPr>
              <a:buFont typeface="Arial" panose="020B0604020202020204" pitchFamily="34" charset="0"/>
              <a:buChar char="•"/>
            </a:pPr>
            <a:r>
              <a:rPr lang="en-US" sz="2800" dirty="0">
                <a:solidFill>
                  <a:srgbClr val="4A4A4A"/>
                </a:solidFill>
                <a:latin typeface="Poppins"/>
                <a:cs typeface="Poppins"/>
              </a:rPr>
              <a:t>Fully compatible with our chosen technologies: </a:t>
            </a:r>
            <a:r>
              <a:rPr lang="en-US" sz="2800" b="1" dirty="0">
                <a:solidFill>
                  <a:srgbClr val="4A4A4A"/>
                </a:solidFill>
                <a:latin typeface="Poppins"/>
                <a:cs typeface="Poppins"/>
              </a:rPr>
              <a:t>React</a:t>
            </a:r>
            <a:r>
              <a:rPr lang="en-US" sz="2800" dirty="0">
                <a:solidFill>
                  <a:srgbClr val="4A4A4A"/>
                </a:solidFill>
                <a:latin typeface="Poppins"/>
                <a:cs typeface="Poppins"/>
              </a:rPr>
              <a:t> + </a:t>
            </a:r>
            <a:r>
              <a:rPr lang="en-US" sz="2800" b="1" dirty="0">
                <a:solidFill>
                  <a:srgbClr val="4A4A4A"/>
                </a:solidFill>
                <a:latin typeface="Poppins"/>
                <a:cs typeface="Poppins"/>
              </a:rPr>
              <a:t>Laravel</a:t>
            </a:r>
            <a:r>
              <a:rPr lang="en-US" sz="2800" dirty="0">
                <a:solidFill>
                  <a:srgbClr val="4A4A4A"/>
                </a:solidFill>
                <a:latin typeface="Poppins"/>
                <a:cs typeface="Poppins"/>
              </a:rPr>
              <a:t> + </a:t>
            </a:r>
            <a:r>
              <a:rPr lang="en-US" sz="2800" b="1" dirty="0">
                <a:solidFill>
                  <a:srgbClr val="4A4A4A"/>
                </a:solidFill>
                <a:latin typeface="Poppins"/>
                <a:cs typeface="Poppins"/>
              </a:rPr>
              <a:t>MySQL</a:t>
            </a:r>
            <a:r>
              <a:rPr lang="en-US" sz="2800" dirty="0">
                <a:solidFill>
                  <a:srgbClr val="4A4A4A"/>
                </a:solidFill>
                <a:latin typeface="Poppins"/>
                <a:cs typeface="Poppins"/>
              </a:rPr>
              <a:t>.</a:t>
            </a:r>
          </a:p>
          <a:p>
            <a:pPr>
              <a:buFont typeface="Arial" panose="020B0604020202020204" pitchFamily="34" charset="0"/>
              <a:buChar char="•"/>
            </a:pPr>
            <a:r>
              <a:rPr lang="en-US" sz="2800" dirty="0">
                <a:solidFill>
                  <a:srgbClr val="4A4A4A"/>
                </a:solidFill>
                <a:latin typeface="Poppins"/>
                <a:cs typeface="Poppins"/>
              </a:rPr>
              <a:t>Supports organized, scalable, and secure web application development.</a:t>
            </a:r>
          </a:p>
          <a:p>
            <a:pPr>
              <a:buFont typeface="Arial" panose="020B0604020202020204" pitchFamily="34" charset="0"/>
              <a:buChar char="•"/>
            </a:pPr>
            <a:r>
              <a:rPr lang="en-US" sz="2800" dirty="0">
                <a:solidFill>
                  <a:srgbClr val="4A4A4A"/>
                </a:solidFill>
                <a:latin typeface="Poppins"/>
                <a:cs typeface="Poppins"/>
              </a:rPr>
              <a:t>Ideal for academic projects due to its clarity, structure, and ease of documentation.</a:t>
            </a:r>
          </a:p>
          <a:p>
            <a:endParaRPr lang="en-US" dirty="0"/>
          </a:p>
        </p:txBody>
      </p:sp>
    </p:spTree>
    <p:extLst>
      <p:ext uri="{BB962C8B-B14F-4D97-AF65-F5344CB8AC3E}">
        <p14:creationId xmlns:p14="http://schemas.microsoft.com/office/powerpoint/2010/main" val="3427007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6AE09304-FE49-4ED6-95EE-197C5AD00B25}"/>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6" name="AutoShape 22">
            <a:extLst>
              <a:ext uri="{FF2B5EF4-FFF2-40B4-BE49-F238E27FC236}">
                <a16:creationId xmlns:a16="http://schemas.microsoft.com/office/drawing/2014/main" id="{49132048-1325-4770-89B3-8DFF065DF5C3}"/>
              </a:ext>
            </a:extLst>
          </p:cNvPr>
          <p:cNvSpPr/>
          <p:nvPr/>
        </p:nvSpPr>
        <p:spPr>
          <a:xfrm>
            <a:off x="15011400" y="9791700"/>
            <a:ext cx="2889063" cy="0"/>
          </a:xfrm>
          <a:prstGeom prst="line">
            <a:avLst/>
          </a:prstGeom>
          <a:ln w="57150" cap="flat">
            <a:solidFill>
              <a:srgbClr val="4A4A4A"/>
            </a:solidFill>
            <a:prstDash val="solid"/>
            <a:headEnd type="none" w="sm" len="sm"/>
            <a:tailEnd type="triangle" w="lg" len="med"/>
          </a:ln>
        </p:spPr>
      </p:sp>
      <p:pic>
        <p:nvPicPr>
          <p:cNvPr id="9" name="Picture 8">
            <a:extLst>
              <a:ext uri="{FF2B5EF4-FFF2-40B4-BE49-F238E27FC236}">
                <a16:creationId xmlns:a16="http://schemas.microsoft.com/office/drawing/2014/main" id="{3116539D-105C-4076-ADDE-03BF2F2B347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505200" y="1309210"/>
            <a:ext cx="8820150" cy="7668579"/>
          </a:xfrm>
          <a:prstGeom prst="rect">
            <a:avLst/>
          </a:prstGeom>
          <a:noFill/>
          <a:ln>
            <a:noFill/>
          </a:ln>
        </p:spPr>
      </p:pic>
    </p:spTree>
    <p:extLst>
      <p:ext uri="{BB962C8B-B14F-4D97-AF65-F5344CB8AC3E}">
        <p14:creationId xmlns:p14="http://schemas.microsoft.com/office/powerpoint/2010/main" val="2169915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6AE09304-FE49-4ED6-95EE-197C5AD00B25}"/>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6" name="AutoShape 22">
            <a:extLst>
              <a:ext uri="{FF2B5EF4-FFF2-40B4-BE49-F238E27FC236}">
                <a16:creationId xmlns:a16="http://schemas.microsoft.com/office/drawing/2014/main" id="{49132048-1325-4770-89B3-8DFF065DF5C3}"/>
              </a:ext>
            </a:extLst>
          </p:cNvPr>
          <p:cNvSpPr/>
          <p:nvPr/>
        </p:nvSpPr>
        <p:spPr>
          <a:xfrm>
            <a:off x="15011400" y="9791700"/>
            <a:ext cx="2889063" cy="0"/>
          </a:xfrm>
          <a:prstGeom prst="line">
            <a:avLst/>
          </a:prstGeom>
          <a:ln w="57150" cap="flat">
            <a:solidFill>
              <a:srgbClr val="4A4A4A"/>
            </a:solidFill>
            <a:prstDash val="solid"/>
            <a:headEnd type="none" w="sm" len="sm"/>
            <a:tailEnd type="triangle" w="lg" len="med"/>
          </a:ln>
        </p:spPr>
      </p:sp>
      <p:pic>
        <p:nvPicPr>
          <p:cNvPr id="4" name="Picture 3">
            <a:extLst>
              <a:ext uri="{FF2B5EF4-FFF2-40B4-BE49-F238E27FC236}">
                <a16:creationId xmlns:a16="http://schemas.microsoft.com/office/drawing/2014/main" id="{340D5624-6A3A-449D-B28F-EF10BD224877}"/>
              </a:ext>
            </a:extLst>
          </p:cNvPr>
          <p:cNvPicPr>
            <a:picLocks noChangeAspect="1"/>
          </p:cNvPicPr>
          <p:nvPr/>
        </p:nvPicPr>
        <p:blipFill>
          <a:blip r:embed="rId3"/>
          <a:stretch>
            <a:fillRect/>
          </a:stretch>
        </p:blipFill>
        <p:spPr>
          <a:xfrm>
            <a:off x="3487" y="985257"/>
            <a:ext cx="18281026" cy="8316486"/>
          </a:xfrm>
          <a:prstGeom prst="rect">
            <a:avLst/>
          </a:prstGeom>
        </p:spPr>
      </p:pic>
    </p:spTree>
    <p:extLst>
      <p:ext uri="{BB962C8B-B14F-4D97-AF65-F5344CB8AC3E}">
        <p14:creationId xmlns:p14="http://schemas.microsoft.com/office/powerpoint/2010/main" val="31121985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6AE09304-FE49-4ED6-95EE-197C5AD00B25}"/>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6" name="AutoShape 22">
            <a:extLst>
              <a:ext uri="{FF2B5EF4-FFF2-40B4-BE49-F238E27FC236}">
                <a16:creationId xmlns:a16="http://schemas.microsoft.com/office/drawing/2014/main" id="{49132048-1325-4770-89B3-8DFF065DF5C3}"/>
              </a:ext>
            </a:extLst>
          </p:cNvPr>
          <p:cNvSpPr/>
          <p:nvPr/>
        </p:nvSpPr>
        <p:spPr>
          <a:xfrm>
            <a:off x="15011400" y="9791700"/>
            <a:ext cx="2889063" cy="0"/>
          </a:xfrm>
          <a:prstGeom prst="line">
            <a:avLst/>
          </a:prstGeom>
          <a:ln w="57150" cap="flat">
            <a:solidFill>
              <a:srgbClr val="4A4A4A"/>
            </a:solidFill>
            <a:prstDash val="solid"/>
            <a:headEnd type="none" w="sm" len="sm"/>
            <a:tailEnd type="triangle" w="lg" len="med"/>
          </a:ln>
        </p:spPr>
      </p:sp>
      <p:pic>
        <p:nvPicPr>
          <p:cNvPr id="4" name="Picture 3">
            <a:extLst>
              <a:ext uri="{FF2B5EF4-FFF2-40B4-BE49-F238E27FC236}">
                <a16:creationId xmlns:a16="http://schemas.microsoft.com/office/drawing/2014/main" id="{F6A3A291-25D4-4CE2-BCAA-E870BC20117C}"/>
              </a:ext>
            </a:extLst>
          </p:cNvPr>
          <p:cNvPicPr>
            <a:picLocks noChangeAspect="1"/>
          </p:cNvPicPr>
          <p:nvPr/>
        </p:nvPicPr>
        <p:blipFill>
          <a:blip r:embed="rId3"/>
          <a:stretch>
            <a:fillRect/>
          </a:stretch>
        </p:blipFill>
        <p:spPr>
          <a:xfrm>
            <a:off x="0" y="1028700"/>
            <a:ext cx="18281026" cy="8240275"/>
          </a:xfrm>
          <a:prstGeom prst="rect">
            <a:avLst/>
          </a:prstGeom>
        </p:spPr>
      </p:pic>
    </p:spTree>
    <p:extLst>
      <p:ext uri="{BB962C8B-B14F-4D97-AF65-F5344CB8AC3E}">
        <p14:creationId xmlns:p14="http://schemas.microsoft.com/office/powerpoint/2010/main" val="404184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6AE09304-FE49-4ED6-95EE-197C5AD00B25}"/>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6" name="AutoShape 22">
            <a:extLst>
              <a:ext uri="{FF2B5EF4-FFF2-40B4-BE49-F238E27FC236}">
                <a16:creationId xmlns:a16="http://schemas.microsoft.com/office/drawing/2014/main" id="{49132048-1325-4770-89B3-8DFF065DF5C3}"/>
              </a:ext>
            </a:extLst>
          </p:cNvPr>
          <p:cNvSpPr/>
          <p:nvPr/>
        </p:nvSpPr>
        <p:spPr>
          <a:xfrm>
            <a:off x="15011400" y="9791700"/>
            <a:ext cx="2889063" cy="0"/>
          </a:xfrm>
          <a:prstGeom prst="line">
            <a:avLst/>
          </a:prstGeom>
          <a:ln w="57150" cap="flat">
            <a:solidFill>
              <a:srgbClr val="4A4A4A"/>
            </a:solidFill>
            <a:prstDash val="solid"/>
            <a:headEnd type="none" w="sm" len="sm"/>
            <a:tailEnd type="triangle" w="lg" len="med"/>
          </a:ln>
        </p:spPr>
      </p:sp>
      <p:pic>
        <p:nvPicPr>
          <p:cNvPr id="4" name="Picture 3">
            <a:extLst>
              <a:ext uri="{FF2B5EF4-FFF2-40B4-BE49-F238E27FC236}">
                <a16:creationId xmlns:a16="http://schemas.microsoft.com/office/drawing/2014/main" id="{A8DAA31E-9031-417A-AB07-2F34B6BD5B9B}"/>
              </a:ext>
            </a:extLst>
          </p:cNvPr>
          <p:cNvPicPr>
            <a:picLocks noChangeAspect="1"/>
          </p:cNvPicPr>
          <p:nvPr/>
        </p:nvPicPr>
        <p:blipFill>
          <a:blip r:embed="rId3"/>
          <a:stretch>
            <a:fillRect/>
          </a:stretch>
        </p:blipFill>
        <p:spPr>
          <a:xfrm>
            <a:off x="3487" y="952500"/>
            <a:ext cx="18281026" cy="8306959"/>
          </a:xfrm>
          <a:prstGeom prst="rect">
            <a:avLst/>
          </a:prstGeom>
        </p:spPr>
      </p:pic>
    </p:spTree>
    <p:extLst>
      <p:ext uri="{BB962C8B-B14F-4D97-AF65-F5344CB8AC3E}">
        <p14:creationId xmlns:p14="http://schemas.microsoft.com/office/powerpoint/2010/main" val="2489442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FF2B5EF4-FFF2-40B4-BE49-F238E27FC236}">
                <a16:creationId xmlns:a16="http://schemas.microsoft.com/office/drawing/2014/main" id="{6AE09304-FE49-4ED6-95EE-197C5AD00B25}"/>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6" name="AutoShape 22">
            <a:extLst>
              <a:ext uri="{FF2B5EF4-FFF2-40B4-BE49-F238E27FC236}">
                <a16:creationId xmlns:a16="http://schemas.microsoft.com/office/drawing/2014/main" id="{49132048-1325-4770-89B3-8DFF065DF5C3}"/>
              </a:ext>
            </a:extLst>
          </p:cNvPr>
          <p:cNvSpPr/>
          <p:nvPr/>
        </p:nvSpPr>
        <p:spPr>
          <a:xfrm>
            <a:off x="15011400" y="9791700"/>
            <a:ext cx="2889063" cy="0"/>
          </a:xfrm>
          <a:prstGeom prst="line">
            <a:avLst/>
          </a:prstGeom>
          <a:ln w="57150" cap="flat">
            <a:solidFill>
              <a:srgbClr val="4A4A4A"/>
            </a:solidFill>
            <a:prstDash val="solid"/>
            <a:headEnd type="none" w="sm" len="sm"/>
            <a:tailEnd type="triangle" w="lg" len="med"/>
          </a:ln>
        </p:spPr>
      </p:sp>
      <p:sp>
        <p:nvSpPr>
          <p:cNvPr id="7" name="TextBox 6">
            <a:extLst>
              <a:ext uri="{FF2B5EF4-FFF2-40B4-BE49-F238E27FC236}">
                <a16:creationId xmlns:a16="http://schemas.microsoft.com/office/drawing/2014/main" id="{452CAA1D-A6DE-4E7A-95FF-A9930873480B}"/>
              </a:ext>
            </a:extLst>
          </p:cNvPr>
          <p:cNvSpPr txBox="1"/>
          <p:nvPr/>
        </p:nvSpPr>
        <p:spPr>
          <a:xfrm>
            <a:off x="15925800" y="716823"/>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11</a:t>
            </a:r>
          </a:p>
        </p:txBody>
      </p:sp>
      <p:pic>
        <p:nvPicPr>
          <p:cNvPr id="4" name="Picture 3">
            <a:extLst>
              <a:ext uri="{FF2B5EF4-FFF2-40B4-BE49-F238E27FC236}">
                <a16:creationId xmlns:a16="http://schemas.microsoft.com/office/drawing/2014/main" id="{CD599E15-BBA9-403F-A072-168CB5B46FD2}"/>
              </a:ext>
            </a:extLst>
          </p:cNvPr>
          <p:cNvPicPr>
            <a:picLocks noChangeAspect="1"/>
          </p:cNvPicPr>
          <p:nvPr/>
        </p:nvPicPr>
        <p:blipFill>
          <a:blip r:embed="rId3"/>
          <a:stretch>
            <a:fillRect/>
          </a:stretch>
        </p:blipFill>
        <p:spPr>
          <a:xfrm>
            <a:off x="3487" y="990020"/>
            <a:ext cx="18281026" cy="8306959"/>
          </a:xfrm>
          <a:prstGeom prst="rect">
            <a:avLst/>
          </a:prstGeom>
        </p:spPr>
      </p:pic>
    </p:spTree>
    <p:extLst>
      <p:ext uri="{BB962C8B-B14F-4D97-AF65-F5344CB8AC3E}">
        <p14:creationId xmlns:p14="http://schemas.microsoft.com/office/powerpoint/2010/main" val="42010985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3" name="TextBox 3"/>
          <p:cNvSpPr txBox="1"/>
          <p:nvPr/>
        </p:nvSpPr>
        <p:spPr>
          <a:xfrm>
            <a:off x="3670907" y="4553975"/>
            <a:ext cx="6187527" cy="2685800"/>
          </a:xfrm>
          <a:prstGeom prst="rect">
            <a:avLst/>
          </a:prstGeom>
        </p:spPr>
        <p:txBody>
          <a:bodyPr lIns="0" tIns="0" rIns="0" bIns="0" rtlCol="0" anchor="t">
            <a:spAutoFit/>
          </a:bodyPr>
          <a:lstStyle/>
          <a:p>
            <a:pPr algn="ctr">
              <a:lnSpc>
                <a:spcPts val="18966"/>
              </a:lnSpc>
            </a:pPr>
            <a:r>
              <a:rPr lang="en-US" sz="22313" dirty="0">
                <a:solidFill>
                  <a:srgbClr val="FFC000"/>
                </a:solidFill>
                <a:latin typeface="Sloop Script Pro"/>
                <a:ea typeface="Sloop Script Pro"/>
                <a:cs typeface="Sloop Script Pro"/>
                <a:sym typeface="Sloop Script Pro"/>
              </a:rPr>
              <a:t>Thank</a:t>
            </a:r>
          </a:p>
        </p:txBody>
      </p:sp>
      <p:sp>
        <p:nvSpPr>
          <p:cNvPr id="4" name="TextBox 4"/>
          <p:cNvSpPr txBox="1"/>
          <p:nvPr/>
        </p:nvSpPr>
        <p:spPr>
          <a:xfrm>
            <a:off x="9375423" y="4353950"/>
            <a:ext cx="5241670" cy="2849202"/>
          </a:xfrm>
          <a:prstGeom prst="rect">
            <a:avLst/>
          </a:prstGeom>
        </p:spPr>
        <p:txBody>
          <a:bodyPr lIns="0" tIns="0" rIns="0" bIns="0" rtlCol="0" anchor="t">
            <a:spAutoFit/>
          </a:bodyPr>
          <a:lstStyle/>
          <a:p>
            <a:pPr algn="ctr">
              <a:lnSpc>
                <a:spcPts val="18966"/>
              </a:lnSpc>
            </a:pPr>
            <a:r>
              <a:rPr lang="en-US" sz="22313" spc="-1918">
                <a:solidFill>
                  <a:srgbClr val="4A4A4A"/>
                </a:solidFill>
                <a:latin typeface="Poppins Extra-Light"/>
                <a:ea typeface="Poppins Extra-Light"/>
                <a:cs typeface="Poppins Extra-Light"/>
                <a:sym typeface="Poppins Extra-Light"/>
              </a:rPr>
              <a:t>You</a:t>
            </a:r>
          </a:p>
        </p:txBody>
      </p:sp>
      <p:sp>
        <p:nvSpPr>
          <p:cNvPr id="5" name="AutoShape 5"/>
          <p:cNvSpPr/>
          <p:nvPr/>
        </p:nvSpPr>
        <p:spPr>
          <a:xfrm>
            <a:off x="14370237" y="9239250"/>
            <a:ext cx="2889063" cy="0"/>
          </a:xfrm>
          <a:prstGeom prst="line">
            <a:avLst/>
          </a:prstGeom>
          <a:ln w="57150" cap="flat">
            <a:solidFill>
              <a:srgbClr val="4A4A4A"/>
            </a:solidFill>
            <a:prstDash val="solid"/>
            <a:headEnd type="none" w="sm" len="sm"/>
            <a:tailEnd type="triangle" w="lg" len="med"/>
          </a:ln>
        </p:spPr>
      </p:sp>
      <p:sp>
        <p:nvSpPr>
          <p:cNvPr id="7" name="TextBox 7"/>
          <p:cNvSpPr txBox="1"/>
          <p:nvPr/>
        </p:nvSpPr>
        <p:spPr>
          <a:xfrm>
            <a:off x="15796833" y="1085850"/>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12</a:t>
            </a:r>
          </a:p>
        </p:txBody>
      </p:sp>
      <p:sp>
        <p:nvSpPr>
          <p:cNvPr id="8" name="Freeform 8"/>
          <p:cNvSpPr/>
          <p:nvPr/>
        </p:nvSpPr>
        <p:spPr>
          <a:xfrm>
            <a:off x="1414349" y="1885699"/>
            <a:ext cx="3291113" cy="1202752"/>
          </a:xfrm>
          <a:custGeom>
            <a:avLst/>
            <a:gdLst/>
            <a:ahLst/>
            <a:cxnLst/>
            <a:rect l="l" t="t" r="r" b="b"/>
            <a:pathLst>
              <a:path w="3291113" h="1202752">
                <a:moveTo>
                  <a:pt x="0" y="0"/>
                </a:moveTo>
                <a:lnTo>
                  <a:pt x="3291113" y="0"/>
                </a:lnTo>
                <a:lnTo>
                  <a:pt x="3291113" y="1202752"/>
                </a:lnTo>
                <a:lnTo>
                  <a:pt x="0" y="12027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Tree>
  </p:cSld>
  <p:clrMapOvr>
    <a:masterClrMapping/>
  </p:clrMapOvr>
  <p:transition>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 y="762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3" name="TextBox 3"/>
          <p:cNvSpPr txBox="1"/>
          <p:nvPr/>
        </p:nvSpPr>
        <p:spPr>
          <a:xfrm>
            <a:off x="3129251" y="3871323"/>
            <a:ext cx="9032179" cy="5213863"/>
          </a:xfrm>
          <a:prstGeom prst="rect">
            <a:avLst/>
          </a:prstGeom>
        </p:spPr>
        <p:txBody>
          <a:bodyPr lIns="0" tIns="0" rIns="0" bIns="0" rtlCol="0" anchor="t">
            <a:spAutoFit/>
          </a:bodyPr>
          <a:lstStyle/>
          <a:p>
            <a:pPr marL="342900" indent="-342900">
              <a:buSzPct val="200000"/>
              <a:buFont typeface="Wingdings" panose="05000000000000000000" pitchFamily="2" charset="2"/>
              <a:buChar char="§"/>
            </a:pPr>
            <a:r>
              <a:rPr lang="en-US" sz="2400" dirty="0">
                <a:solidFill>
                  <a:srgbClr val="4A4A4A"/>
                </a:solidFill>
                <a:latin typeface="Poppins"/>
                <a:cs typeface="Poppins"/>
              </a:rPr>
              <a:t>With the rapid pace of technological advancement and the growing reliance on digital solutions to streamline various aspects of daily life, the need for developing systems that effectively connect service providers with clients has become increasingly critical. Based on this need, our project was developed: </a:t>
            </a:r>
            <a:r>
              <a:rPr lang="en-US" sz="2400" b="1" dirty="0">
                <a:solidFill>
                  <a:srgbClr val="4A4A4A"/>
                </a:solidFill>
                <a:latin typeface="Poppins"/>
                <a:cs typeface="Poppins"/>
              </a:rPr>
              <a:t>a platform for booking appointments with technicians and tradespeople</a:t>
            </a:r>
            <a:r>
              <a:rPr lang="en-US" sz="2400" dirty="0">
                <a:solidFill>
                  <a:srgbClr val="4A4A4A"/>
                </a:solidFill>
                <a:latin typeface="Poppins"/>
                <a:cs typeface="Poppins"/>
              </a:rPr>
              <a:t>. The platform aims to enhance communication between clients and professionals across multiple specialties by providing a flexible and efficient digital environment that enables both parties to seamlessly manage booking, payment, and evaluation processes.</a:t>
            </a:r>
          </a:p>
          <a:p>
            <a:pPr algn="l">
              <a:lnSpc>
                <a:spcPts val="3080"/>
              </a:lnSpc>
            </a:pPr>
            <a:endParaRPr lang="en-US" sz="2400" dirty="0">
              <a:solidFill>
                <a:srgbClr val="4A4A4A"/>
              </a:solidFill>
              <a:latin typeface="Poppins"/>
              <a:ea typeface="Poppins"/>
              <a:cs typeface="Poppins"/>
              <a:sym typeface="Poppins"/>
            </a:endParaRPr>
          </a:p>
          <a:p>
            <a:pPr algn="l">
              <a:lnSpc>
                <a:spcPts val="3080"/>
              </a:lnSpc>
            </a:pPr>
            <a:endParaRPr lang="en-US" sz="2400" dirty="0">
              <a:solidFill>
                <a:srgbClr val="4A4A4A"/>
              </a:solidFill>
              <a:latin typeface="Poppins"/>
              <a:ea typeface="Poppins"/>
              <a:cs typeface="Poppins"/>
              <a:sym typeface="Poppins"/>
            </a:endParaRPr>
          </a:p>
        </p:txBody>
      </p:sp>
      <p:sp>
        <p:nvSpPr>
          <p:cNvPr id="4" name="TextBox 4"/>
          <p:cNvSpPr txBox="1"/>
          <p:nvPr/>
        </p:nvSpPr>
        <p:spPr>
          <a:xfrm>
            <a:off x="5334000" y="1330786"/>
            <a:ext cx="9332751" cy="1936684"/>
          </a:xfrm>
          <a:prstGeom prst="rect">
            <a:avLst/>
          </a:prstGeom>
        </p:spPr>
        <p:txBody>
          <a:bodyPr lIns="0" tIns="0" rIns="0" bIns="0" rtlCol="0" anchor="t">
            <a:spAutoFit/>
          </a:bodyPr>
          <a:lstStyle/>
          <a:p>
            <a:pPr algn="ctr">
              <a:lnSpc>
                <a:spcPts val="15887"/>
              </a:lnSpc>
              <a:spcBef>
                <a:spcPct val="0"/>
              </a:spcBef>
            </a:pPr>
            <a:r>
              <a:rPr lang="en-US" sz="11347" dirty="0">
                <a:solidFill>
                  <a:srgbClr val="4A4A4A"/>
                </a:solidFill>
                <a:latin typeface="Poppins Light"/>
                <a:ea typeface="Poppins Light"/>
                <a:cs typeface="Poppins Light"/>
                <a:sym typeface="Poppins Light"/>
              </a:rPr>
              <a:t>ntroduction</a:t>
            </a:r>
          </a:p>
        </p:txBody>
      </p:sp>
      <p:sp>
        <p:nvSpPr>
          <p:cNvPr id="5" name="TextBox 5"/>
          <p:cNvSpPr txBox="1"/>
          <p:nvPr/>
        </p:nvSpPr>
        <p:spPr>
          <a:xfrm>
            <a:off x="3886200" y="1961484"/>
            <a:ext cx="1968621" cy="1486636"/>
          </a:xfrm>
          <a:prstGeom prst="rect">
            <a:avLst/>
          </a:prstGeom>
        </p:spPr>
        <p:txBody>
          <a:bodyPr lIns="0" tIns="0" rIns="0" bIns="0" rtlCol="0" anchor="t">
            <a:spAutoFit/>
          </a:bodyPr>
          <a:lstStyle/>
          <a:p>
            <a:pPr algn="ctr">
              <a:lnSpc>
                <a:spcPts val="10578"/>
              </a:lnSpc>
            </a:pPr>
            <a:r>
              <a:rPr lang="en-US" sz="12445" dirty="0">
                <a:solidFill>
                  <a:srgbClr val="FFC000"/>
                </a:solidFill>
                <a:latin typeface="Sloop Script Pro"/>
                <a:ea typeface="Sloop Script Pro"/>
                <a:cs typeface="Sloop Script Pro"/>
                <a:sym typeface="Sloop Script Pro"/>
              </a:rPr>
              <a:t>I</a:t>
            </a:r>
          </a:p>
        </p:txBody>
      </p:sp>
      <p:sp>
        <p:nvSpPr>
          <p:cNvPr id="6" name="AutoShape 6"/>
          <p:cNvSpPr/>
          <p:nvPr/>
        </p:nvSpPr>
        <p:spPr>
          <a:xfrm>
            <a:off x="14370237" y="9239250"/>
            <a:ext cx="2889063" cy="0"/>
          </a:xfrm>
          <a:prstGeom prst="line">
            <a:avLst/>
          </a:prstGeom>
          <a:ln w="57150" cap="flat">
            <a:solidFill>
              <a:srgbClr val="4A4A4A"/>
            </a:solidFill>
            <a:prstDash val="solid"/>
            <a:headEnd type="none" w="sm" len="sm"/>
            <a:tailEnd type="triangle" w="lg" len="med"/>
          </a:ln>
        </p:spPr>
      </p:sp>
      <p:sp>
        <p:nvSpPr>
          <p:cNvPr id="9" name="Freeform 9"/>
          <p:cNvSpPr/>
          <p:nvPr/>
        </p:nvSpPr>
        <p:spPr>
          <a:xfrm>
            <a:off x="381000" y="416205"/>
            <a:ext cx="3291113" cy="1202752"/>
          </a:xfrm>
          <a:custGeom>
            <a:avLst/>
            <a:gdLst/>
            <a:ahLst/>
            <a:cxnLst/>
            <a:rect l="l" t="t" r="r" b="b"/>
            <a:pathLst>
              <a:path w="3291113" h="1202752">
                <a:moveTo>
                  <a:pt x="0" y="0"/>
                </a:moveTo>
                <a:lnTo>
                  <a:pt x="3291112" y="0"/>
                </a:lnTo>
                <a:lnTo>
                  <a:pt x="3291112" y="1202752"/>
                </a:lnTo>
                <a:lnTo>
                  <a:pt x="0" y="12027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Freeform 9">
            <a:extLst>
              <a:ext uri="{FF2B5EF4-FFF2-40B4-BE49-F238E27FC236}">
                <a16:creationId xmlns:a16="http://schemas.microsoft.com/office/drawing/2014/main" id="{F6BEF81C-D1F9-4B87-A5BA-0FAC34BAD105}"/>
              </a:ext>
            </a:extLst>
          </p:cNvPr>
          <p:cNvSpPr/>
          <p:nvPr/>
        </p:nvSpPr>
        <p:spPr>
          <a:xfrm rot="5400000">
            <a:off x="13219737" y="3716059"/>
            <a:ext cx="6110506" cy="1968620"/>
          </a:xfrm>
          <a:custGeom>
            <a:avLst/>
            <a:gdLst/>
            <a:ahLst/>
            <a:cxnLst/>
            <a:rect l="l" t="t" r="r" b="b"/>
            <a:pathLst>
              <a:path w="3291113" h="1202752">
                <a:moveTo>
                  <a:pt x="0" y="0"/>
                </a:moveTo>
                <a:lnTo>
                  <a:pt x="3291112" y="0"/>
                </a:lnTo>
                <a:lnTo>
                  <a:pt x="3291112" y="1202752"/>
                </a:lnTo>
                <a:lnTo>
                  <a:pt x="0" y="12027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TextBox 9">
            <a:extLst>
              <a:ext uri="{FF2B5EF4-FFF2-40B4-BE49-F238E27FC236}">
                <a16:creationId xmlns:a16="http://schemas.microsoft.com/office/drawing/2014/main" id="{8465E9DC-3B3B-4A95-ACDF-9F376EBAEFBA}"/>
              </a:ext>
            </a:extLst>
          </p:cNvPr>
          <p:cNvSpPr txBox="1"/>
          <p:nvPr/>
        </p:nvSpPr>
        <p:spPr>
          <a:xfrm>
            <a:off x="15543756" y="1017581"/>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02</a:t>
            </a: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3" name="TextBox 3"/>
          <p:cNvSpPr txBox="1"/>
          <p:nvPr/>
        </p:nvSpPr>
        <p:spPr>
          <a:xfrm>
            <a:off x="1219200" y="3956041"/>
            <a:ext cx="10106830" cy="3990964"/>
          </a:xfrm>
          <a:prstGeom prst="rect">
            <a:avLst/>
          </a:prstGeom>
        </p:spPr>
        <p:txBody>
          <a:bodyPr wrap="square" lIns="0" tIns="0" rIns="0" bIns="0" rtlCol="0" anchor="t">
            <a:spAutoFit/>
          </a:bodyPr>
          <a:lstStyle/>
          <a:p>
            <a:pPr marL="457200" indent="-457200" algn="l">
              <a:lnSpc>
                <a:spcPts val="3080"/>
              </a:lnSpc>
              <a:spcBef>
                <a:spcPct val="0"/>
              </a:spcBef>
              <a:buSzPct val="200000"/>
              <a:buFont typeface="Wingdings" panose="05000000000000000000" pitchFamily="2" charset="2"/>
              <a:buChar char="§"/>
            </a:pPr>
            <a:r>
              <a:rPr lang="en-US" sz="3200" dirty="0">
                <a:solidFill>
                  <a:srgbClr val="4A4A4A"/>
                </a:solidFill>
                <a:latin typeface="Poppins"/>
                <a:cs typeface="Poppins"/>
                <a:sym typeface="Poppins"/>
              </a:rPr>
              <a:t>Many customers struggle to find reliable technicians who arrive on time, and tradespeople often lack the necessary tools to manage orders and appointments.</a:t>
            </a:r>
          </a:p>
          <a:p>
            <a:pPr marL="457200" indent="-457200" algn="l">
              <a:lnSpc>
                <a:spcPts val="3080"/>
              </a:lnSpc>
              <a:spcBef>
                <a:spcPct val="0"/>
              </a:spcBef>
              <a:buFont typeface="Wingdings" panose="05000000000000000000" pitchFamily="2" charset="2"/>
              <a:buChar char="§"/>
            </a:pPr>
            <a:endParaRPr lang="en-US" sz="3200" dirty="0">
              <a:solidFill>
                <a:srgbClr val="4A4A4A"/>
              </a:solidFill>
              <a:latin typeface="Poppins"/>
              <a:cs typeface="Poppins"/>
              <a:sym typeface="Poppins"/>
            </a:endParaRPr>
          </a:p>
          <a:p>
            <a:pPr marL="457200" indent="-457200" algn="l">
              <a:lnSpc>
                <a:spcPts val="3080"/>
              </a:lnSpc>
              <a:spcBef>
                <a:spcPct val="0"/>
              </a:spcBef>
              <a:buSzPct val="200000"/>
              <a:buFont typeface="Wingdings" panose="05000000000000000000" pitchFamily="2" charset="2"/>
              <a:buChar char="§"/>
            </a:pPr>
            <a:r>
              <a:rPr lang="en-US" sz="3200" dirty="0">
                <a:solidFill>
                  <a:srgbClr val="4A4A4A"/>
                </a:solidFill>
                <a:latin typeface="Poppins"/>
                <a:cs typeface="Poppins"/>
                <a:sym typeface="Poppins"/>
              </a:rPr>
              <a:t>Therefore, the need arose for an online platform that connects both parties and provides a comprehensive system for managing bookings and communicating professionally.</a:t>
            </a:r>
            <a:endParaRPr lang="en-US" sz="3200" dirty="0">
              <a:solidFill>
                <a:srgbClr val="4A4A4A"/>
              </a:solidFill>
              <a:latin typeface="Poppins"/>
              <a:ea typeface="Poppins"/>
              <a:cs typeface="Poppins"/>
              <a:sym typeface="Poppins"/>
            </a:endParaRPr>
          </a:p>
        </p:txBody>
      </p:sp>
      <p:sp>
        <p:nvSpPr>
          <p:cNvPr id="4" name="TextBox 4"/>
          <p:cNvSpPr txBox="1"/>
          <p:nvPr/>
        </p:nvSpPr>
        <p:spPr>
          <a:xfrm>
            <a:off x="3657600" y="1146209"/>
            <a:ext cx="8393481" cy="1936684"/>
          </a:xfrm>
          <a:prstGeom prst="rect">
            <a:avLst/>
          </a:prstGeom>
        </p:spPr>
        <p:txBody>
          <a:bodyPr lIns="0" tIns="0" rIns="0" bIns="0" rtlCol="0" anchor="t">
            <a:spAutoFit/>
          </a:bodyPr>
          <a:lstStyle/>
          <a:p>
            <a:pPr algn="ctr">
              <a:lnSpc>
                <a:spcPts val="15887"/>
              </a:lnSpc>
              <a:spcBef>
                <a:spcPct val="0"/>
              </a:spcBef>
            </a:pPr>
            <a:r>
              <a:rPr lang="en-US" sz="11347" dirty="0">
                <a:solidFill>
                  <a:srgbClr val="4A4A4A"/>
                </a:solidFill>
                <a:latin typeface="Poppins Light"/>
                <a:cs typeface="Poppins Light"/>
                <a:sym typeface="Poppins Light"/>
              </a:rPr>
              <a:t>mportance</a:t>
            </a:r>
          </a:p>
        </p:txBody>
      </p:sp>
      <p:sp>
        <p:nvSpPr>
          <p:cNvPr id="5" name="TextBox 5"/>
          <p:cNvSpPr txBox="1"/>
          <p:nvPr/>
        </p:nvSpPr>
        <p:spPr>
          <a:xfrm>
            <a:off x="1878930" y="1807807"/>
            <a:ext cx="1968621" cy="1486636"/>
          </a:xfrm>
          <a:prstGeom prst="rect">
            <a:avLst/>
          </a:prstGeom>
        </p:spPr>
        <p:txBody>
          <a:bodyPr lIns="0" tIns="0" rIns="0" bIns="0" rtlCol="0" anchor="t">
            <a:spAutoFit/>
          </a:bodyPr>
          <a:lstStyle/>
          <a:p>
            <a:pPr algn="ctr">
              <a:lnSpc>
                <a:spcPts val="10578"/>
              </a:lnSpc>
            </a:pPr>
            <a:r>
              <a:rPr lang="en-US" sz="12445" dirty="0">
                <a:solidFill>
                  <a:srgbClr val="FFC000"/>
                </a:solidFill>
                <a:latin typeface="Sloop Script Pro"/>
                <a:ea typeface="Sloop Script Pro"/>
                <a:cs typeface="Sloop Script Pro"/>
                <a:sym typeface="Sloop Script Pro"/>
              </a:rPr>
              <a:t>I</a:t>
            </a:r>
          </a:p>
        </p:txBody>
      </p:sp>
      <p:sp>
        <p:nvSpPr>
          <p:cNvPr id="6" name="AutoShape 6"/>
          <p:cNvSpPr/>
          <p:nvPr/>
        </p:nvSpPr>
        <p:spPr>
          <a:xfrm>
            <a:off x="14370237" y="1057275"/>
            <a:ext cx="2889063" cy="0"/>
          </a:xfrm>
          <a:prstGeom prst="line">
            <a:avLst/>
          </a:prstGeom>
          <a:ln w="57150" cap="flat">
            <a:solidFill>
              <a:srgbClr val="4A4A4A"/>
            </a:solidFill>
            <a:prstDash val="solid"/>
            <a:headEnd type="none" w="sm" len="sm"/>
            <a:tailEnd type="triangle" w="lg" len="med"/>
          </a:ln>
        </p:spPr>
      </p:sp>
      <p:sp>
        <p:nvSpPr>
          <p:cNvPr id="11" name="Freeform 11"/>
          <p:cNvSpPr/>
          <p:nvPr/>
        </p:nvSpPr>
        <p:spPr>
          <a:xfrm rot="10800000">
            <a:off x="12476852" y="8267700"/>
            <a:ext cx="3291113" cy="1202752"/>
          </a:xfrm>
          <a:custGeom>
            <a:avLst/>
            <a:gdLst/>
            <a:ahLst/>
            <a:cxnLst/>
            <a:rect l="l" t="t" r="r" b="b"/>
            <a:pathLst>
              <a:path w="3291113" h="1202752">
                <a:moveTo>
                  <a:pt x="0" y="0"/>
                </a:moveTo>
                <a:lnTo>
                  <a:pt x="3291112" y="0"/>
                </a:lnTo>
                <a:lnTo>
                  <a:pt x="3291112" y="1202752"/>
                </a:lnTo>
                <a:lnTo>
                  <a:pt x="0" y="12027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5" name="Group 12">
            <a:extLst>
              <a:ext uri="{FF2B5EF4-FFF2-40B4-BE49-F238E27FC236}">
                <a16:creationId xmlns:a16="http://schemas.microsoft.com/office/drawing/2014/main" id="{44074D60-9D12-427B-93DE-782393942C84}"/>
              </a:ext>
            </a:extLst>
          </p:cNvPr>
          <p:cNvGrpSpPr/>
          <p:nvPr/>
        </p:nvGrpSpPr>
        <p:grpSpPr>
          <a:xfrm>
            <a:off x="13500844" y="5049495"/>
            <a:ext cx="3379688" cy="979460"/>
            <a:chOff x="0" y="0"/>
            <a:chExt cx="870054" cy="178077"/>
          </a:xfrm>
        </p:grpSpPr>
        <p:sp>
          <p:nvSpPr>
            <p:cNvPr id="16" name="Freeform 13">
              <a:extLst>
                <a:ext uri="{FF2B5EF4-FFF2-40B4-BE49-F238E27FC236}">
                  <a16:creationId xmlns:a16="http://schemas.microsoft.com/office/drawing/2014/main" id="{1AE6C954-7C37-49FC-B402-9CD88A7E970C}"/>
                </a:ext>
              </a:extLst>
            </p:cNvPr>
            <p:cNvSpPr/>
            <p:nvPr/>
          </p:nvSpPr>
          <p:spPr>
            <a:xfrm>
              <a:off x="0" y="0"/>
              <a:ext cx="870054" cy="178077"/>
            </a:xfrm>
            <a:custGeom>
              <a:avLst/>
              <a:gdLst/>
              <a:ahLst/>
              <a:cxnLst/>
              <a:rect l="l" t="t" r="r" b="b"/>
              <a:pathLst>
                <a:path w="870054" h="178077">
                  <a:moveTo>
                    <a:pt x="89039" y="0"/>
                  </a:moveTo>
                  <a:lnTo>
                    <a:pt x="781016" y="0"/>
                  </a:lnTo>
                  <a:cubicBezTo>
                    <a:pt x="804630" y="0"/>
                    <a:pt x="827278" y="9381"/>
                    <a:pt x="843976" y="26079"/>
                  </a:cubicBezTo>
                  <a:cubicBezTo>
                    <a:pt x="860674" y="42777"/>
                    <a:pt x="870054" y="65424"/>
                    <a:pt x="870054" y="89039"/>
                  </a:cubicBezTo>
                  <a:lnTo>
                    <a:pt x="870054" y="89039"/>
                  </a:lnTo>
                  <a:cubicBezTo>
                    <a:pt x="870054" y="112653"/>
                    <a:pt x="860674" y="135300"/>
                    <a:pt x="843976" y="151998"/>
                  </a:cubicBezTo>
                  <a:cubicBezTo>
                    <a:pt x="827278" y="168696"/>
                    <a:pt x="804630" y="178077"/>
                    <a:pt x="781016"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5F5F5"/>
            </a:solidFill>
          </p:spPr>
        </p:sp>
        <p:sp>
          <p:nvSpPr>
            <p:cNvPr id="17" name="TextBox 14">
              <a:extLst>
                <a:ext uri="{FF2B5EF4-FFF2-40B4-BE49-F238E27FC236}">
                  <a16:creationId xmlns:a16="http://schemas.microsoft.com/office/drawing/2014/main" id="{3ED73A04-0A4A-45B3-A0CB-6446D4A7D688}"/>
                </a:ext>
              </a:extLst>
            </p:cNvPr>
            <p:cNvSpPr txBox="1"/>
            <p:nvPr/>
          </p:nvSpPr>
          <p:spPr>
            <a:xfrm>
              <a:off x="0" y="57150"/>
              <a:ext cx="870054" cy="120927"/>
            </a:xfrm>
            <a:prstGeom prst="rect">
              <a:avLst/>
            </a:prstGeom>
          </p:spPr>
          <p:txBody>
            <a:bodyPr lIns="50800" tIns="50800" rIns="50800" bIns="50800" rtlCol="0" anchor="ctr"/>
            <a:lstStyle/>
            <a:p>
              <a:pPr algn="ctr">
                <a:lnSpc>
                  <a:spcPts val="2039"/>
                </a:lnSpc>
              </a:pPr>
              <a:endParaRPr/>
            </a:p>
          </p:txBody>
        </p:sp>
      </p:grpSp>
      <p:sp>
        <p:nvSpPr>
          <p:cNvPr id="22" name="TextBox 21">
            <a:extLst>
              <a:ext uri="{FF2B5EF4-FFF2-40B4-BE49-F238E27FC236}">
                <a16:creationId xmlns:a16="http://schemas.microsoft.com/office/drawing/2014/main" id="{2D82F18F-1F65-426B-A38A-E99B98D73FD9}"/>
              </a:ext>
            </a:extLst>
          </p:cNvPr>
          <p:cNvSpPr txBox="1"/>
          <p:nvPr/>
        </p:nvSpPr>
        <p:spPr>
          <a:xfrm>
            <a:off x="13590488" y="5334626"/>
            <a:ext cx="3200400" cy="369332"/>
          </a:xfrm>
          <a:prstGeom prst="rect">
            <a:avLst/>
          </a:prstGeom>
          <a:noFill/>
        </p:spPr>
        <p:txBody>
          <a:bodyPr wrap="square" rtlCol="0">
            <a:spAutoFit/>
          </a:bodyPr>
          <a:lstStyle/>
          <a:p>
            <a:pPr algn="ctr"/>
            <a:r>
              <a:rPr lang="en-US" dirty="0">
                <a:solidFill>
                  <a:srgbClr val="4A4A4A"/>
                </a:solidFill>
                <a:latin typeface="Poppins"/>
                <a:cs typeface="Poppins"/>
              </a:rPr>
              <a:t>Market opportunity</a:t>
            </a:r>
          </a:p>
        </p:txBody>
      </p:sp>
      <p:grpSp>
        <p:nvGrpSpPr>
          <p:cNvPr id="28" name="Group 12">
            <a:extLst>
              <a:ext uri="{FF2B5EF4-FFF2-40B4-BE49-F238E27FC236}">
                <a16:creationId xmlns:a16="http://schemas.microsoft.com/office/drawing/2014/main" id="{9BE68577-EA6A-4136-9F1E-532924BE3CAD}"/>
              </a:ext>
            </a:extLst>
          </p:cNvPr>
          <p:cNvGrpSpPr/>
          <p:nvPr/>
        </p:nvGrpSpPr>
        <p:grpSpPr>
          <a:xfrm>
            <a:off x="10855386" y="6549204"/>
            <a:ext cx="3379688" cy="979460"/>
            <a:chOff x="0" y="0"/>
            <a:chExt cx="870054" cy="178077"/>
          </a:xfrm>
        </p:grpSpPr>
        <p:sp>
          <p:nvSpPr>
            <p:cNvPr id="29" name="Freeform 13">
              <a:extLst>
                <a:ext uri="{FF2B5EF4-FFF2-40B4-BE49-F238E27FC236}">
                  <a16:creationId xmlns:a16="http://schemas.microsoft.com/office/drawing/2014/main" id="{D36CEF26-79D2-4CC8-B468-867CE971BFB5}"/>
                </a:ext>
              </a:extLst>
            </p:cNvPr>
            <p:cNvSpPr/>
            <p:nvPr/>
          </p:nvSpPr>
          <p:spPr>
            <a:xfrm>
              <a:off x="0" y="0"/>
              <a:ext cx="870054" cy="178077"/>
            </a:xfrm>
            <a:custGeom>
              <a:avLst/>
              <a:gdLst/>
              <a:ahLst/>
              <a:cxnLst/>
              <a:rect l="l" t="t" r="r" b="b"/>
              <a:pathLst>
                <a:path w="870054" h="178077">
                  <a:moveTo>
                    <a:pt x="89039" y="0"/>
                  </a:moveTo>
                  <a:lnTo>
                    <a:pt x="781016" y="0"/>
                  </a:lnTo>
                  <a:cubicBezTo>
                    <a:pt x="804630" y="0"/>
                    <a:pt x="827278" y="9381"/>
                    <a:pt x="843976" y="26079"/>
                  </a:cubicBezTo>
                  <a:cubicBezTo>
                    <a:pt x="860674" y="42777"/>
                    <a:pt x="870054" y="65424"/>
                    <a:pt x="870054" y="89039"/>
                  </a:cubicBezTo>
                  <a:lnTo>
                    <a:pt x="870054" y="89039"/>
                  </a:lnTo>
                  <a:cubicBezTo>
                    <a:pt x="870054" y="112653"/>
                    <a:pt x="860674" y="135300"/>
                    <a:pt x="843976" y="151998"/>
                  </a:cubicBezTo>
                  <a:cubicBezTo>
                    <a:pt x="827278" y="168696"/>
                    <a:pt x="804630" y="178077"/>
                    <a:pt x="781016"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5F5F5"/>
            </a:solidFill>
          </p:spPr>
        </p:sp>
        <p:sp>
          <p:nvSpPr>
            <p:cNvPr id="30" name="TextBox 14">
              <a:extLst>
                <a:ext uri="{FF2B5EF4-FFF2-40B4-BE49-F238E27FC236}">
                  <a16:creationId xmlns:a16="http://schemas.microsoft.com/office/drawing/2014/main" id="{358CBD46-165E-4E2E-99AE-7978F1CFF919}"/>
                </a:ext>
              </a:extLst>
            </p:cNvPr>
            <p:cNvSpPr txBox="1"/>
            <p:nvPr/>
          </p:nvSpPr>
          <p:spPr>
            <a:xfrm>
              <a:off x="0" y="57150"/>
              <a:ext cx="870054" cy="120927"/>
            </a:xfrm>
            <a:prstGeom prst="rect">
              <a:avLst/>
            </a:prstGeom>
          </p:spPr>
          <p:txBody>
            <a:bodyPr lIns="50800" tIns="50800" rIns="50800" bIns="50800" rtlCol="0" anchor="ctr"/>
            <a:lstStyle/>
            <a:p>
              <a:pPr algn="ctr">
                <a:lnSpc>
                  <a:spcPts val="2039"/>
                </a:lnSpc>
              </a:pPr>
              <a:endParaRPr/>
            </a:p>
          </p:txBody>
        </p:sp>
      </p:grpSp>
      <p:grpSp>
        <p:nvGrpSpPr>
          <p:cNvPr id="31" name="Group 12">
            <a:extLst>
              <a:ext uri="{FF2B5EF4-FFF2-40B4-BE49-F238E27FC236}">
                <a16:creationId xmlns:a16="http://schemas.microsoft.com/office/drawing/2014/main" id="{5E7F13C3-E019-48BC-B648-6729592F9229}"/>
              </a:ext>
            </a:extLst>
          </p:cNvPr>
          <p:cNvGrpSpPr/>
          <p:nvPr/>
        </p:nvGrpSpPr>
        <p:grpSpPr>
          <a:xfrm>
            <a:off x="12268200" y="3315639"/>
            <a:ext cx="3379688" cy="979460"/>
            <a:chOff x="0" y="0"/>
            <a:chExt cx="870054" cy="178077"/>
          </a:xfrm>
        </p:grpSpPr>
        <p:sp>
          <p:nvSpPr>
            <p:cNvPr id="32" name="Freeform 13">
              <a:extLst>
                <a:ext uri="{FF2B5EF4-FFF2-40B4-BE49-F238E27FC236}">
                  <a16:creationId xmlns:a16="http://schemas.microsoft.com/office/drawing/2014/main" id="{C914A363-B592-46D4-A20B-74A2F981C312}"/>
                </a:ext>
              </a:extLst>
            </p:cNvPr>
            <p:cNvSpPr/>
            <p:nvPr/>
          </p:nvSpPr>
          <p:spPr>
            <a:xfrm>
              <a:off x="0" y="0"/>
              <a:ext cx="870054" cy="178077"/>
            </a:xfrm>
            <a:custGeom>
              <a:avLst/>
              <a:gdLst/>
              <a:ahLst/>
              <a:cxnLst/>
              <a:rect l="l" t="t" r="r" b="b"/>
              <a:pathLst>
                <a:path w="870054" h="178077">
                  <a:moveTo>
                    <a:pt x="89039" y="0"/>
                  </a:moveTo>
                  <a:lnTo>
                    <a:pt x="781016" y="0"/>
                  </a:lnTo>
                  <a:cubicBezTo>
                    <a:pt x="804630" y="0"/>
                    <a:pt x="827278" y="9381"/>
                    <a:pt x="843976" y="26079"/>
                  </a:cubicBezTo>
                  <a:cubicBezTo>
                    <a:pt x="860674" y="42777"/>
                    <a:pt x="870054" y="65424"/>
                    <a:pt x="870054" y="89039"/>
                  </a:cubicBezTo>
                  <a:lnTo>
                    <a:pt x="870054" y="89039"/>
                  </a:lnTo>
                  <a:cubicBezTo>
                    <a:pt x="870054" y="112653"/>
                    <a:pt x="860674" y="135300"/>
                    <a:pt x="843976" y="151998"/>
                  </a:cubicBezTo>
                  <a:cubicBezTo>
                    <a:pt x="827278" y="168696"/>
                    <a:pt x="804630" y="178077"/>
                    <a:pt x="781016"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5F5F5"/>
            </a:solidFill>
          </p:spPr>
        </p:sp>
        <p:sp>
          <p:nvSpPr>
            <p:cNvPr id="33" name="TextBox 14">
              <a:extLst>
                <a:ext uri="{FF2B5EF4-FFF2-40B4-BE49-F238E27FC236}">
                  <a16:creationId xmlns:a16="http://schemas.microsoft.com/office/drawing/2014/main" id="{C201D1E6-BCD1-49BF-97ED-A9F9079EFF8C}"/>
                </a:ext>
              </a:extLst>
            </p:cNvPr>
            <p:cNvSpPr txBox="1"/>
            <p:nvPr/>
          </p:nvSpPr>
          <p:spPr>
            <a:xfrm>
              <a:off x="0" y="57150"/>
              <a:ext cx="870054" cy="120927"/>
            </a:xfrm>
            <a:prstGeom prst="rect">
              <a:avLst/>
            </a:prstGeom>
          </p:spPr>
          <p:txBody>
            <a:bodyPr lIns="50800" tIns="50800" rIns="50800" bIns="50800" rtlCol="0" anchor="ctr"/>
            <a:lstStyle/>
            <a:p>
              <a:pPr algn="ctr">
                <a:lnSpc>
                  <a:spcPts val="2039"/>
                </a:lnSpc>
              </a:pPr>
              <a:endParaRPr/>
            </a:p>
          </p:txBody>
        </p:sp>
      </p:grpSp>
      <p:sp>
        <p:nvSpPr>
          <p:cNvPr id="21" name="TextBox 20">
            <a:extLst>
              <a:ext uri="{FF2B5EF4-FFF2-40B4-BE49-F238E27FC236}">
                <a16:creationId xmlns:a16="http://schemas.microsoft.com/office/drawing/2014/main" id="{5E2EA292-1B79-479B-9CFB-05C0D3463AA5}"/>
              </a:ext>
            </a:extLst>
          </p:cNvPr>
          <p:cNvSpPr txBox="1"/>
          <p:nvPr/>
        </p:nvSpPr>
        <p:spPr>
          <a:xfrm>
            <a:off x="12447488" y="3595450"/>
            <a:ext cx="3200400" cy="369332"/>
          </a:xfrm>
          <a:prstGeom prst="rect">
            <a:avLst/>
          </a:prstGeom>
          <a:noFill/>
        </p:spPr>
        <p:txBody>
          <a:bodyPr wrap="square" rtlCol="0">
            <a:spAutoFit/>
          </a:bodyPr>
          <a:lstStyle/>
          <a:p>
            <a:r>
              <a:rPr lang="en-US" dirty="0">
                <a:solidFill>
                  <a:srgbClr val="4A4A4A"/>
                </a:solidFill>
                <a:latin typeface="Poppins"/>
                <a:cs typeface="Poppins"/>
              </a:rPr>
              <a:t>Effective communication</a:t>
            </a:r>
          </a:p>
        </p:txBody>
      </p:sp>
      <p:sp>
        <p:nvSpPr>
          <p:cNvPr id="40" name="TextBox 39">
            <a:extLst>
              <a:ext uri="{FF2B5EF4-FFF2-40B4-BE49-F238E27FC236}">
                <a16:creationId xmlns:a16="http://schemas.microsoft.com/office/drawing/2014/main" id="{3D8E5E9E-0692-4148-90E2-AAE53AE7F2C1}"/>
              </a:ext>
            </a:extLst>
          </p:cNvPr>
          <p:cNvSpPr txBox="1"/>
          <p:nvPr/>
        </p:nvSpPr>
        <p:spPr>
          <a:xfrm>
            <a:off x="10824906" y="6854125"/>
            <a:ext cx="3448229" cy="369332"/>
          </a:xfrm>
          <a:prstGeom prst="rect">
            <a:avLst/>
          </a:prstGeom>
          <a:noFill/>
        </p:spPr>
        <p:txBody>
          <a:bodyPr wrap="square" rtlCol="0">
            <a:spAutoFit/>
          </a:bodyPr>
          <a:lstStyle/>
          <a:p>
            <a:pPr algn="ctr"/>
            <a:r>
              <a:rPr lang="en-US" dirty="0">
                <a:solidFill>
                  <a:srgbClr val="4A4A4A"/>
                </a:solidFill>
                <a:latin typeface="Poppins"/>
                <a:cs typeface="Poppins"/>
              </a:rPr>
              <a:t>Improving user experience</a:t>
            </a:r>
          </a:p>
        </p:txBody>
      </p:sp>
      <p:sp>
        <p:nvSpPr>
          <p:cNvPr id="20" name="TextBox 9">
            <a:extLst>
              <a:ext uri="{FF2B5EF4-FFF2-40B4-BE49-F238E27FC236}">
                <a16:creationId xmlns:a16="http://schemas.microsoft.com/office/drawing/2014/main" id="{68CB3E0A-0D4E-4B21-B934-3CFDAB21BFD6}"/>
              </a:ext>
            </a:extLst>
          </p:cNvPr>
          <p:cNvSpPr txBox="1"/>
          <p:nvPr/>
        </p:nvSpPr>
        <p:spPr>
          <a:xfrm>
            <a:off x="15328421" y="726958"/>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03</a:t>
            </a:r>
          </a:p>
        </p:txBody>
      </p:sp>
    </p:spTree>
  </p:cSld>
  <p:clrMapOvr>
    <a:masterClrMapping/>
  </p:clrMapOvr>
  <p:transition>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grpSp>
        <p:nvGrpSpPr>
          <p:cNvPr id="3" name="Group 3"/>
          <p:cNvGrpSpPr/>
          <p:nvPr/>
        </p:nvGrpSpPr>
        <p:grpSpPr>
          <a:xfrm>
            <a:off x="870116" y="3729855"/>
            <a:ext cx="4076700" cy="4309245"/>
            <a:chOff x="0" y="0"/>
            <a:chExt cx="1394678" cy="1336583"/>
          </a:xfrm>
        </p:grpSpPr>
        <p:sp>
          <p:nvSpPr>
            <p:cNvPr id="4" name="Freeform 4"/>
            <p:cNvSpPr/>
            <p:nvPr/>
          </p:nvSpPr>
          <p:spPr>
            <a:xfrm>
              <a:off x="0" y="0"/>
              <a:ext cx="1394678" cy="1336583"/>
            </a:xfrm>
            <a:custGeom>
              <a:avLst/>
              <a:gdLst/>
              <a:ahLst/>
              <a:cxnLst/>
              <a:rect l="l" t="t" r="r" b="b"/>
              <a:pathLst>
                <a:path w="1394678" h="1336583">
                  <a:moveTo>
                    <a:pt x="76024" y="0"/>
                  </a:moveTo>
                  <a:lnTo>
                    <a:pt x="1318654" y="0"/>
                  </a:lnTo>
                  <a:cubicBezTo>
                    <a:pt x="1360641" y="0"/>
                    <a:pt x="1394678" y="34037"/>
                    <a:pt x="1394678" y="76024"/>
                  </a:cubicBezTo>
                  <a:lnTo>
                    <a:pt x="1394678" y="1260559"/>
                  </a:lnTo>
                  <a:cubicBezTo>
                    <a:pt x="1394678" y="1302546"/>
                    <a:pt x="1360641" y="1336583"/>
                    <a:pt x="1318654" y="1336583"/>
                  </a:cubicBezTo>
                  <a:lnTo>
                    <a:pt x="76024" y="1336583"/>
                  </a:lnTo>
                  <a:cubicBezTo>
                    <a:pt x="34037" y="1336583"/>
                    <a:pt x="0" y="1302546"/>
                    <a:pt x="0" y="1260559"/>
                  </a:cubicBezTo>
                  <a:lnTo>
                    <a:pt x="0" y="76024"/>
                  </a:lnTo>
                  <a:cubicBezTo>
                    <a:pt x="0" y="34037"/>
                    <a:pt x="34037" y="0"/>
                    <a:pt x="76024" y="0"/>
                  </a:cubicBezTo>
                  <a:close/>
                </a:path>
              </a:pathLst>
            </a:custGeom>
            <a:solidFill>
              <a:srgbClr val="4A4A4A">
                <a:alpha val="91765"/>
              </a:srgbClr>
            </a:solidFill>
          </p:spPr>
        </p:sp>
        <p:sp>
          <p:nvSpPr>
            <p:cNvPr id="5" name="TextBox 5"/>
            <p:cNvSpPr txBox="1"/>
            <p:nvPr/>
          </p:nvSpPr>
          <p:spPr>
            <a:xfrm>
              <a:off x="0" y="57150"/>
              <a:ext cx="1394678" cy="1279433"/>
            </a:xfrm>
            <a:prstGeom prst="rect">
              <a:avLst/>
            </a:prstGeom>
          </p:spPr>
          <p:txBody>
            <a:bodyPr lIns="50800" tIns="50800" rIns="50800" bIns="50800" rtlCol="0" anchor="ctr"/>
            <a:lstStyle/>
            <a:p>
              <a:pPr algn="ctr">
                <a:lnSpc>
                  <a:spcPts val="2039"/>
                </a:lnSpc>
              </a:pPr>
              <a:endParaRPr/>
            </a:p>
          </p:txBody>
        </p:sp>
      </p:grpSp>
      <p:sp>
        <p:nvSpPr>
          <p:cNvPr id="21" name="TextBox 21"/>
          <p:cNvSpPr txBox="1"/>
          <p:nvPr/>
        </p:nvSpPr>
        <p:spPr>
          <a:xfrm>
            <a:off x="1143000" y="5560965"/>
            <a:ext cx="3657600" cy="1569789"/>
          </a:xfrm>
          <a:prstGeom prst="rect">
            <a:avLst/>
          </a:prstGeom>
        </p:spPr>
        <p:txBody>
          <a:bodyPr wrap="square" lIns="0" tIns="0" rIns="0" bIns="0" rtlCol="0" anchor="t">
            <a:spAutoFit/>
          </a:bodyPr>
          <a:lstStyle/>
          <a:p>
            <a:pPr>
              <a:lnSpc>
                <a:spcPts val="3080"/>
              </a:lnSpc>
              <a:spcBef>
                <a:spcPct val="0"/>
              </a:spcBef>
            </a:pPr>
            <a:r>
              <a:rPr lang="en-US" sz="2200" dirty="0">
                <a:solidFill>
                  <a:srgbClr val="F5F5F5"/>
                </a:solidFill>
                <a:latin typeface="Poppins"/>
                <a:ea typeface="Poppins"/>
                <a:cs typeface="Poppins"/>
                <a:sym typeface="Poppins"/>
              </a:rPr>
              <a:t>Supporting technicians in managing their work and appointments effectively.</a:t>
            </a:r>
          </a:p>
          <a:p>
            <a:pPr algn="ctr">
              <a:lnSpc>
                <a:spcPts val="3080"/>
              </a:lnSpc>
              <a:spcBef>
                <a:spcPct val="0"/>
              </a:spcBef>
            </a:pPr>
            <a:endParaRPr lang="en-US" sz="2200" dirty="0">
              <a:solidFill>
                <a:srgbClr val="F5F5F5"/>
              </a:solidFill>
              <a:latin typeface="Poppins"/>
              <a:ea typeface="Poppins"/>
              <a:cs typeface="Poppins"/>
              <a:sym typeface="Poppins"/>
            </a:endParaRPr>
          </a:p>
        </p:txBody>
      </p:sp>
      <p:sp>
        <p:nvSpPr>
          <p:cNvPr id="27" name="TextBox 27"/>
          <p:cNvSpPr txBox="1"/>
          <p:nvPr/>
        </p:nvSpPr>
        <p:spPr>
          <a:xfrm>
            <a:off x="7492256" y="751759"/>
            <a:ext cx="4613072" cy="1936684"/>
          </a:xfrm>
          <a:prstGeom prst="rect">
            <a:avLst/>
          </a:prstGeom>
        </p:spPr>
        <p:txBody>
          <a:bodyPr wrap="square" lIns="0" tIns="0" rIns="0" bIns="0" rtlCol="0" anchor="t">
            <a:spAutoFit/>
          </a:bodyPr>
          <a:lstStyle/>
          <a:p>
            <a:pPr algn="ctr">
              <a:lnSpc>
                <a:spcPts val="15887"/>
              </a:lnSpc>
              <a:spcBef>
                <a:spcPct val="0"/>
              </a:spcBef>
            </a:pPr>
            <a:r>
              <a:rPr lang="en-US" sz="11347" dirty="0">
                <a:solidFill>
                  <a:srgbClr val="4A4A4A"/>
                </a:solidFill>
                <a:latin typeface="Poppins Light"/>
                <a:ea typeface="Poppins Light"/>
                <a:cs typeface="Poppins Light"/>
                <a:sym typeface="Poppins Light"/>
              </a:rPr>
              <a:t>oals</a:t>
            </a:r>
          </a:p>
        </p:txBody>
      </p:sp>
      <p:sp>
        <p:nvSpPr>
          <p:cNvPr id="28" name="TextBox 28"/>
          <p:cNvSpPr txBox="1"/>
          <p:nvPr/>
        </p:nvSpPr>
        <p:spPr>
          <a:xfrm>
            <a:off x="6339358" y="1475571"/>
            <a:ext cx="1968621" cy="1486636"/>
          </a:xfrm>
          <a:prstGeom prst="rect">
            <a:avLst/>
          </a:prstGeom>
        </p:spPr>
        <p:txBody>
          <a:bodyPr lIns="0" tIns="0" rIns="0" bIns="0" rtlCol="0" anchor="t">
            <a:spAutoFit/>
          </a:bodyPr>
          <a:lstStyle/>
          <a:p>
            <a:pPr algn="ctr">
              <a:lnSpc>
                <a:spcPts val="10578"/>
              </a:lnSpc>
            </a:pPr>
            <a:r>
              <a:rPr lang="en-US" sz="12445" dirty="0">
                <a:solidFill>
                  <a:srgbClr val="FFC000"/>
                </a:solidFill>
                <a:latin typeface="Sloop Script Pro"/>
                <a:ea typeface="Sloop Script Pro"/>
                <a:cs typeface="Sloop Script Pro"/>
                <a:sym typeface="Sloop Script Pro"/>
              </a:rPr>
              <a:t>G</a:t>
            </a:r>
          </a:p>
        </p:txBody>
      </p:sp>
      <p:sp>
        <p:nvSpPr>
          <p:cNvPr id="29" name="AutoShape 29"/>
          <p:cNvSpPr/>
          <p:nvPr/>
        </p:nvSpPr>
        <p:spPr>
          <a:xfrm>
            <a:off x="14370237" y="1057275"/>
            <a:ext cx="2889063" cy="0"/>
          </a:xfrm>
          <a:prstGeom prst="line">
            <a:avLst/>
          </a:prstGeom>
          <a:ln w="57150" cap="flat">
            <a:solidFill>
              <a:srgbClr val="4A4A4A"/>
            </a:solidFill>
            <a:prstDash val="solid"/>
            <a:headEnd type="none" w="sm" len="sm"/>
            <a:tailEnd type="triangle" w="lg" len="med"/>
          </a:ln>
        </p:spPr>
      </p:sp>
      <p:sp>
        <p:nvSpPr>
          <p:cNvPr id="30" name="Freeform 30"/>
          <p:cNvSpPr/>
          <p:nvPr/>
        </p:nvSpPr>
        <p:spPr>
          <a:xfrm>
            <a:off x="1028700" y="1331702"/>
            <a:ext cx="3291113" cy="1202752"/>
          </a:xfrm>
          <a:custGeom>
            <a:avLst/>
            <a:gdLst/>
            <a:ahLst/>
            <a:cxnLst/>
            <a:rect l="l" t="t" r="r" b="b"/>
            <a:pathLst>
              <a:path w="3291113" h="1202752">
                <a:moveTo>
                  <a:pt x="0" y="0"/>
                </a:moveTo>
                <a:lnTo>
                  <a:pt x="3291113" y="0"/>
                </a:lnTo>
                <a:lnTo>
                  <a:pt x="3291113" y="1202752"/>
                </a:lnTo>
                <a:lnTo>
                  <a:pt x="0" y="12027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31" name="Group 3">
            <a:extLst>
              <a:ext uri="{FF2B5EF4-FFF2-40B4-BE49-F238E27FC236}">
                <a16:creationId xmlns:a16="http://schemas.microsoft.com/office/drawing/2014/main" id="{659592E3-5EAD-4D98-9249-B27F373FC93B}"/>
              </a:ext>
            </a:extLst>
          </p:cNvPr>
          <p:cNvGrpSpPr/>
          <p:nvPr/>
        </p:nvGrpSpPr>
        <p:grpSpPr>
          <a:xfrm>
            <a:off x="13452148" y="3729855"/>
            <a:ext cx="4095749" cy="4315980"/>
            <a:chOff x="-6517" y="0"/>
            <a:chExt cx="1401195" cy="1336583"/>
          </a:xfrm>
        </p:grpSpPr>
        <p:sp>
          <p:nvSpPr>
            <p:cNvPr id="32" name="Freeform 4">
              <a:extLst>
                <a:ext uri="{FF2B5EF4-FFF2-40B4-BE49-F238E27FC236}">
                  <a16:creationId xmlns:a16="http://schemas.microsoft.com/office/drawing/2014/main" id="{AF67D9C4-89BE-4A8A-8744-F25E89372EA3}"/>
                </a:ext>
              </a:extLst>
            </p:cNvPr>
            <p:cNvSpPr/>
            <p:nvPr/>
          </p:nvSpPr>
          <p:spPr>
            <a:xfrm>
              <a:off x="-6517" y="0"/>
              <a:ext cx="1394678" cy="1336583"/>
            </a:xfrm>
            <a:custGeom>
              <a:avLst/>
              <a:gdLst/>
              <a:ahLst/>
              <a:cxnLst/>
              <a:rect l="l" t="t" r="r" b="b"/>
              <a:pathLst>
                <a:path w="1394678" h="1336583">
                  <a:moveTo>
                    <a:pt x="76024" y="0"/>
                  </a:moveTo>
                  <a:lnTo>
                    <a:pt x="1318654" y="0"/>
                  </a:lnTo>
                  <a:cubicBezTo>
                    <a:pt x="1360641" y="0"/>
                    <a:pt x="1394678" y="34037"/>
                    <a:pt x="1394678" y="76024"/>
                  </a:cubicBezTo>
                  <a:lnTo>
                    <a:pt x="1394678" y="1260559"/>
                  </a:lnTo>
                  <a:cubicBezTo>
                    <a:pt x="1394678" y="1302546"/>
                    <a:pt x="1360641" y="1336583"/>
                    <a:pt x="1318654" y="1336583"/>
                  </a:cubicBezTo>
                  <a:lnTo>
                    <a:pt x="76024" y="1336583"/>
                  </a:lnTo>
                  <a:cubicBezTo>
                    <a:pt x="34037" y="1336583"/>
                    <a:pt x="0" y="1302546"/>
                    <a:pt x="0" y="1260559"/>
                  </a:cubicBezTo>
                  <a:lnTo>
                    <a:pt x="0" y="76024"/>
                  </a:lnTo>
                  <a:cubicBezTo>
                    <a:pt x="0" y="34037"/>
                    <a:pt x="34037" y="0"/>
                    <a:pt x="76024" y="0"/>
                  </a:cubicBezTo>
                  <a:close/>
                </a:path>
              </a:pathLst>
            </a:custGeom>
            <a:solidFill>
              <a:srgbClr val="4A4A4A">
                <a:alpha val="91765"/>
              </a:srgbClr>
            </a:solidFill>
          </p:spPr>
        </p:sp>
        <p:sp>
          <p:nvSpPr>
            <p:cNvPr id="33" name="TextBox 5">
              <a:extLst>
                <a:ext uri="{FF2B5EF4-FFF2-40B4-BE49-F238E27FC236}">
                  <a16:creationId xmlns:a16="http://schemas.microsoft.com/office/drawing/2014/main" id="{0E0D8DE8-ADC3-414C-9604-24768E0E80D0}"/>
                </a:ext>
              </a:extLst>
            </p:cNvPr>
            <p:cNvSpPr txBox="1"/>
            <p:nvPr/>
          </p:nvSpPr>
          <p:spPr>
            <a:xfrm>
              <a:off x="0" y="57150"/>
              <a:ext cx="1394678" cy="1279433"/>
            </a:xfrm>
            <a:prstGeom prst="rect">
              <a:avLst/>
            </a:prstGeom>
          </p:spPr>
          <p:txBody>
            <a:bodyPr lIns="50800" tIns="50800" rIns="50800" bIns="50800" rtlCol="0" anchor="ctr"/>
            <a:lstStyle/>
            <a:p>
              <a:pPr algn="ctr">
                <a:lnSpc>
                  <a:spcPts val="2039"/>
                </a:lnSpc>
              </a:pPr>
              <a:endParaRPr/>
            </a:p>
          </p:txBody>
        </p:sp>
      </p:grpSp>
      <p:grpSp>
        <p:nvGrpSpPr>
          <p:cNvPr id="34" name="Group 3">
            <a:extLst>
              <a:ext uri="{FF2B5EF4-FFF2-40B4-BE49-F238E27FC236}">
                <a16:creationId xmlns:a16="http://schemas.microsoft.com/office/drawing/2014/main" id="{5A1C3815-D5BE-46F4-A9B3-07CD48BB2699}"/>
              </a:ext>
            </a:extLst>
          </p:cNvPr>
          <p:cNvGrpSpPr/>
          <p:nvPr/>
        </p:nvGrpSpPr>
        <p:grpSpPr>
          <a:xfrm>
            <a:off x="9264486" y="3736590"/>
            <a:ext cx="4076700" cy="4302510"/>
            <a:chOff x="0" y="0"/>
            <a:chExt cx="1394678" cy="1336583"/>
          </a:xfrm>
        </p:grpSpPr>
        <p:sp>
          <p:nvSpPr>
            <p:cNvPr id="35" name="Freeform 4">
              <a:extLst>
                <a:ext uri="{FF2B5EF4-FFF2-40B4-BE49-F238E27FC236}">
                  <a16:creationId xmlns:a16="http://schemas.microsoft.com/office/drawing/2014/main" id="{A6723683-725D-4701-880D-2396E40B324B}"/>
                </a:ext>
              </a:extLst>
            </p:cNvPr>
            <p:cNvSpPr/>
            <p:nvPr/>
          </p:nvSpPr>
          <p:spPr>
            <a:xfrm>
              <a:off x="0" y="0"/>
              <a:ext cx="1394678" cy="1336583"/>
            </a:xfrm>
            <a:custGeom>
              <a:avLst/>
              <a:gdLst/>
              <a:ahLst/>
              <a:cxnLst/>
              <a:rect l="l" t="t" r="r" b="b"/>
              <a:pathLst>
                <a:path w="1394678" h="1336583">
                  <a:moveTo>
                    <a:pt x="76024" y="0"/>
                  </a:moveTo>
                  <a:lnTo>
                    <a:pt x="1318654" y="0"/>
                  </a:lnTo>
                  <a:cubicBezTo>
                    <a:pt x="1360641" y="0"/>
                    <a:pt x="1394678" y="34037"/>
                    <a:pt x="1394678" y="76024"/>
                  </a:cubicBezTo>
                  <a:lnTo>
                    <a:pt x="1394678" y="1260559"/>
                  </a:lnTo>
                  <a:cubicBezTo>
                    <a:pt x="1394678" y="1302546"/>
                    <a:pt x="1360641" y="1336583"/>
                    <a:pt x="1318654" y="1336583"/>
                  </a:cubicBezTo>
                  <a:lnTo>
                    <a:pt x="76024" y="1336583"/>
                  </a:lnTo>
                  <a:cubicBezTo>
                    <a:pt x="34037" y="1336583"/>
                    <a:pt x="0" y="1302546"/>
                    <a:pt x="0" y="1260559"/>
                  </a:cubicBezTo>
                  <a:lnTo>
                    <a:pt x="0" y="76024"/>
                  </a:lnTo>
                  <a:cubicBezTo>
                    <a:pt x="0" y="34037"/>
                    <a:pt x="34037" y="0"/>
                    <a:pt x="76024" y="0"/>
                  </a:cubicBezTo>
                  <a:close/>
                </a:path>
              </a:pathLst>
            </a:custGeom>
            <a:solidFill>
              <a:srgbClr val="4A4A4A">
                <a:alpha val="91765"/>
              </a:srgbClr>
            </a:solidFill>
          </p:spPr>
        </p:sp>
        <p:sp>
          <p:nvSpPr>
            <p:cNvPr id="36" name="TextBox 5">
              <a:extLst>
                <a:ext uri="{FF2B5EF4-FFF2-40B4-BE49-F238E27FC236}">
                  <a16:creationId xmlns:a16="http://schemas.microsoft.com/office/drawing/2014/main" id="{6AA4FD10-04DC-4C37-B128-29B347872496}"/>
                </a:ext>
              </a:extLst>
            </p:cNvPr>
            <p:cNvSpPr txBox="1"/>
            <p:nvPr/>
          </p:nvSpPr>
          <p:spPr>
            <a:xfrm>
              <a:off x="0" y="57150"/>
              <a:ext cx="1394678" cy="1279433"/>
            </a:xfrm>
            <a:prstGeom prst="rect">
              <a:avLst/>
            </a:prstGeom>
          </p:spPr>
          <p:txBody>
            <a:bodyPr lIns="50800" tIns="50800" rIns="50800" bIns="50800" rtlCol="0" anchor="ctr"/>
            <a:lstStyle/>
            <a:p>
              <a:pPr algn="ctr">
                <a:lnSpc>
                  <a:spcPts val="2039"/>
                </a:lnSpc>
              </a:pPr>
              <a:endParaRPr/>
            </a:p>
          </p:txBody>
        </p:sp>
      </p:grpSp>
      <p:grpSp>
        <p:nvGrpSpPr>
          <p:cNvPr id="37" name="Group 3">
            <a:extLst>
              <a:ext uri="{FF2B5EF4-FFF2-40B4-BE49-F238E27FC236}">
                <a16:creationId xmlns:a16="http://schemas.microsoft.com/office/drawing/2014/main" id="{1E46A181-4901-4B7B-996D-A8AD1D11B7F0}"/>
              </a:ext>
            </a:extLst>
          </p:cNvPr>
          <p:cNvGrpSpPr/>
          <p:nvPr/>
        </p:nvGrpSpPr>
        <p:grpSpPr>
          <a:xfrm>
            <a:off x="5067300" y="3736590"/>
            <a:ext cx="4076700" cy="4309245"/>
            <a:chOff x="0" y="0"/>
            <a:chExt cx="1394678" cy="1336583"/>
          </a:xfrm>
        </p:grpSpPr>
        <p:sp>
          <p:nvSpPr>
            <p:cNvPr id="38" name="Freeform 4">
              <a:extLst>
                <a:ext uri="{FF2B5EF4-FFF2-40B4-BE49-F238E27FC236}">
                  <a16:creationId xmlns:a16="http://schemas.microsoft.com/office/drawing/2014/main" id="{55702F89-B411-42C7-8AA7-F50870E6948C}"/>
                </a:ext>
              </a:extLst>
            </p:cNvPr>
            <p:cNvSpPr/>
            <p:nvPr/>
          </p:nvSpPr>
          <p:spPr>
            <a:xfrm>
              <a:off x="0" y="0"/>
              <a:ext cx="1394678" cy="1336583"/>
            </a:xfrm>
            <a:custGeom>
              <a:avLst/>
              <a:gdLst/>
              <a:ahLst/>
              <a:cxnLst/>
              <a:rect l="l" t="t" r="r" b="b"/>
              <a:pathLst>
                <a:path w="1394678" h="1336583">
                  <a:moveTo>
                    <a:pt x="76024" y="0"/>
                  </a:moveTo>
                  <a:lnTo>
                    <a:pt x="1318654" y="0"/>
                  </a:lnTo>
                  <a:cubicBezTo>
                    <a:pt x="1360641" y="0"/>
                    <a:pt x="1394678" y="34037"/>
                    <a:pt x="1394678" y="76024"/>
                  </a:cubicBezTo>
                  <a:lnTo>
                    <a:pt x="1394678" y="1260559"/>
                  </a:lnTo>
                  <a:cubicBezTo>
                    <a:pt x="1394678" y="1302546"/>
                    <a:pt x="1360641" y="1336583"/>
                    <a:pt x="1318654" y="1336583"/>
                  </a:cubicBezTo>
                  <a:lnTo>
                    <a:pt x="76024" y="1336583"/>
                  </a:lnTo>
                  <a:cubicBezTo>
                    <a:pt x="34037" y="1336583"/>
                    <a:pt x="0" y="1302546"/>
                    <a:pt x="0" y="1260559"/>
                  </a:cubicBezTo>
                  <a:lnTo>
                    <a:pt x="0" y="76024"/>
                  </a:lnTo>
                  <a:cubicBezTo>
                    <a:pt x="0" y="34037"/>
                    <a:pt x="34037" y="0"/>
                    <a:pt x="76024" y="0"/>
                  </a:cubicBezTo>
                  <a:close/>
                </a:path>
              </a:pathLst>
            </a:custGeom>
            <a:solidFill>
              <a:srgbClr val="4A4A4A">
                <a:alpha val="91765"/>
              </a:srgbClr>
            </a:solidFill>
          </p:spPr>
        </p:sp>
        <p:sp>
          <p:nvSpPr>
            <p:cNvPr id="39" name="TextBox 5">
              <a:extLst>
                <a:ext uri="{FF2B5EF4-FFF2-40B4-BE49-F238E27FC236}">
                  <a16:creationId xmlns:a16="http://schemas.microsoft.com/office/drawing/2014/main" id="{63CE583B-7A1F-495A-9FB9-B7776D7D5CB7}"/>
                </a:ext>
              </a:extLst>
            </p:cNvPr>
            <p:cNvSpPr txBox="1"/>
            <p:nvPr/>
          </p:nvSpPr>
          <p:spPr>
            <a:xfrm>
              <a:off x="0" y="57150"/>
              <a:ext cx="1394678" cy="1279433"/>
            </a:xfrm>
            <a:prstGeom prst="rect">
              <a:avLst/>
            </a:prstGeom>
          </p:spPr>
          <p:txBody>
            <a:bodyPr lIns="50800" tIns="50800" rIns="50800" bIns="50800" rtlCol="0" anchor="ctr"/>
            <a:lstStyle/>
            <a:p>
              <a:pPr algn="ctr">
                <a:lnSpc>
                  <a:spcPts val="2039"/>
                </a:lnSpc>
              </a:pPr>
              <a:endParaRPr/>
            </a:p>
          </p:txBody>
        </p:sp>
      </p:grpSp>
      <p:sp>
        <p:nvSpPr>
          <p:cNvPr id="44" name="Freeform 8">
            <a:extLst>
              <a:ext uri="{FF2B5EF4-FFF2-40B4-BE49-F238E27FC236}">
                <a16:creationId xmlns:a16="http://schemas.microsoft.com/office/drawing/2014/main" id="{A1CB385D-0FC3-4E66-8FFB-83B38AED28CC}"/>
              </a:ext>
            </a:extLst>
          </p:cNvPr>
          <p:cNvSpPr/>
          <p:nvPr/>
        </p:nvSpPr>
        <p:spPr>
          <a:xfrm>
            <a:off x="2074312" y="4005147"/>
            <a:ext cx="1668307" cy="919232"/>
          </a:xfrm>
          <a:custGeom>
            <a:avLst/>
            <a:gdLst/>
            <a:ahLst/>
            <a:cxnLst/>
            <a:rect l="l" t="t" r="r" b="b"/>
            <a:pathLst>
              <a:path w="346447" h="178077">
                <a:moveTo>
                  <a:pt x="89039" y="0"/>
                </a:moveTo>
                <a:lnTo>
                  <a:pt x="257408" y="0"/>
                </a:lnTo>
                <a:cubicBezTo>
                  <a:pt x="281022" y="0"/>
                  <a:pt x="303670" y="9381"/>
                  <a:pt x="320368" y="26079"/>
                </a:cubicBezTo>
                <a:cubicBezTo>
                  <a:pt x="337066" y="42777"/>
                  <a:pt x="346447" y="65424"/>
                  <a:pt x="346447" y="89039"/>
                </a:cubicBezTo>
                <a:lnTo>
                  <a:pt x="346447" y="89039"/>
                </a:lnTo>
                <a:cubicBezTo>
                  <a:pt x="346447" y="112653"/>
                  <a:pt x="337066" y="135300"/>
                  <a:pt x="320368" y="151998"/>
                </a:cubicBezTo>
                <a:cubicBezTo>
                  <a:pt x="303670" y="168696"/>
                  <a:pt x="281022" y="178077"/>
                  <a:pt x="257408"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FC000"/>
          </a:solidFill>
        </p:spPr>
        <p:txBody>
          <a:bodyPr/>
          <a:lstStyle/>
          <a:p>
            <a:endParaRPr lang="en-US" dirty="0"/>
          </a:p>
        </p:txBody>
      </p:sp>
      <p:sp>
        <p:nvSpPr>
          <p:cNvPr id="46" name="Freeform 8">
            <a:extLst>
              <a:ext uri="{FF2B5EF4-FFF2-40B4-BE49-F238E27FC236}">
                <a16:creationId xmlns:a16="http://schemas.microsoft.com/office/drawing/2014/main" id="{802467E0-799C-473D-B51B-10374E448131}"/>
              </a:ext>
            </a:extLst>
          </p:cNvPr>
          <p:cNvSpPr/>
          <p:nvPr/>
        </p:nvSpPr>
        <p:spPr>
          <a:xfrm>
            <a:off x="14656344" y="4052443"/>
            <a:ext cx="1668307" cy="919232"/>
          </a:xfrm>
          <a:custGeom>
            <a:avLst/>
            <a:gdLst/>
            <a:ahLst/>
            <a:cxnLst/>
            <a:rect l="l" t="t" r="r" b="b"/>
            <a:pathLst>
              <a:path w="346447" h="178077">
                <a:moveTo>
                  <a:pt x="89039" y="0"/>
                </a:moveTo>
                <a:lnTo>
                  <a:pt x="257408" y="0"/>
                </a:lnTo>
                <a:cubicBezTo>
                  <a:pt x="281022" y="0"/>
                  <a:pt x="303670" y="9381"/>
                  <a:pt x="320368" y="26079"/>
                </a:cubicBezTo>
                <a:cubicBezTo>
                  <a:pt x="337066" y="42777"/>
                  <a:pt x="346447" y="65424"/>
                  <a:pt x="346447" y="89039"/>
                </a:cubicBezTo>
                <a:lnTo>
                  <a:pt x="346447" y="89039"/>
                </a:lnTo>
                <a:cubicBezTo>
                  <a:pt x="346447" y="112653"/>
                  <a:pt x="337066" y="135300"/>
                  <a:pt x="320368" y="151998"/>
                </a:cubicBezTo>
                <a:cubicBezTo>
                  <a:pt x="303670" y="168696"/>
                  <a:pt x="281022" y="178077"/>
                  <a:pt x="257408"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FC000"/>
          </a:solidFill>
        </p:spPr>
        <p:txBody>
          <a:bodyPr/>
          <a:lstStyle/>
          <a:p>
            <a:endParaRPr lang="en-US" dirty="0"/>
          </a:p>
        </p:txBody>
      </p:sp>
      <p:sp>
        <p:nvSpPr>
          <p:cNvPr id="47" name="Freeform 8">
            <a:extLst>
              <a:ext uri="{FF2B5EF4-FFF2-40B4-BE49-F238E27FC236}">
                <a16:creationId xmlns:a16="http://schemas.microsoft.com/office/drawing/2014/main" id="{0548D71A-18A1-4253-9C30-7B09E41082CC}"/>
              </a:ext>
            </a:extLst>
          </p:cNvPr>
          <p:cNvSpPr/>
          <p:nvPr/>
        </p:nvSpPr>
        <p:spPr>
          <a:xfrm>
            <a:off x="10560593" y="4052443"/>
            <a:ext cx="1668307" cy="919232"/>
          </a:xfrm>
          <a:custGeom>
            <a:avLst/>
            <a:gdLst/>
            <a:ahLst/>
            <a:cxnLst/>
            <a:rect l="l" t="t" r="r" b="b"/>
            <a:pathLst>
              <a:path w="346447" h="178077">
                <a:moveTo>
                  <a:pt x="89039" y="0"/>
                </a:moveTo>
                <a:lnTo>
                  <a:pt x="257408" y="0"/>
                </a:lnTo>
                <a:cubicBezTo>
                  <a:pt x="281022" y="0"/>
                  <a:pt x="303670" y="9381"/>
                  <a:pt x="320368" y="26079"/>
                </a:cubicBezTo>
                <a:cubicBezTo>
                  <a:pt x="337066" y="42777"/>
                  <a:pt x="346447" y="65424"/>
                  <a:pt x="346447" y="89039"/>
                </a:cubicBezTo>
                <a:lnTo>
                  <a:pt x="346447" y="89039"/>
                </a:lnTo>
                <a:cubicBezTo>
                  <a:pt x="346447" y="112653"/>
                  <a:pt x="337066" y="135300"/>
                  <a:pt x="320368" y="151998"/>
                </a:cubicBezTo>
                <a:cubicBezTo>
                  <a:pt x="303670" y="168696"/>
                  <a:pt x="281022" y="178077"/>
                  <a:pt x="257408"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FC000"/>
          </a:solidFill>
        </p:spPr>
        <p:txBody>
          <a:bodyPr/>
          <a:lstStyle/>
          <a:p>
            <a:endParaRPr lang="en-US" dirty="0"/>
          </a:p>
        </p:txBody>
      </p:sp>
      <p:sp>
        <p:nvSpPr>
          <p:cNvPr id="48" name="Freeform 8">
            <a:extLst>
              <a:ext uri="{FF2B5EF4-FFF2-40B4-BE49-F238E27FC236}">
                <a16:creationId xmlns:a16="http://schemas.microsoft.com/office/drawing/2014/main" id="{7C13228F-D809-4D05-83E8-F75365E0129B}"/>
              </a:ext>
            </a:extLst>
          </p:cNvPr>
          <p:cNvSpPr/>
          <p:nvPr/>
        </p:nvSpPr>
        <p:spPr>
          <a:xfrm>
            <a:off x="6276259" y="4010354"/>
            <a:ext cx="1668307" cy="919232"/>
          </a:xfrm>
          <a:custGeom>
            <a:avLst/>
            <a:gdLst/>
            <a:ahLst/>
            <a:cxnLst/>
            <a:rect l="l" t="t" r="r" b="b"/>
            <a:pathLst>
              <a:path w="346447" h="178077">
                <a:moveTo>
                  <a:pt x="89039" y="0"/>
                </a:moveTo>
                <a:lnTo>
                  <a:pt x="257408" y="0"/>
                </a:lnTo>
                <a:cubicBezTo>
                  <a:pt x="281022" y="0"/>
                  <a:pt x="303670" y="9381"/>
                  <a:pt x="320368" y="26079"/>
                </a:cubicBezTo>
                <a:cubicBezTo>
                  <a:pt x="337066" y="42777"/>
                  <a:pt x="346447" y="65424"/>
                  <a:pt x="346447" y="89039"/>
                </a:cubicBezTo>
                <a:lnTo>
                  <a:pt x="346447" y="89039"/>
                </a:lnTo>
                <a:cubicBezTo>
                  <a:pt x="346447" y="112653"/>
                  <a:pt x="337066" y="135300"/>
                  <a:pt x="320368" y="151998"/>
                </a:cubicBezTo>
                <a:cubicBezTo>
                  <a:pt x="303670" y="168696"/>
                  <a:pt x="281022" y="178077"/>
                  <a:pt x="257408"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FC000"/>
          </a:solidFill>
        </p:spPr>
        <p:txBody>
          <a:bodyPr/>
          <a:lstStyle/>
          <a:p>
            <a:endParaRPr lang="en-US" dirty="0"/>
          </a:p>
        </p:txBody>
      </p:sp>
      <p:sp>
        <p:nvSpPr>
          <p:cNvPr id="50" name="TextBox 49">
            <a:extLst>
              <a:ext uri="{FF2B5EF4-FFF2-40B4-BE49-F238E27FC236}">
                <a16:creationId xmlns:a16="http://schemas.microsoft.com/office/drawing/2014/main" id="{9C6F76BB-C364-4CC1-8D0E-0033A2BC0311}"/>
              </a:ext>
            </a:extLst>
          </p:cNvPr>
          <p:cNvSpPr txBox="1"/>
          <p:nvPr/>
        </p:nvSpPr>
        <p:spPr>
          <a:xfrm>
            <a:off x="2545510" y="4140251"/>
            <a:ext cx="725910" cy="646331"/>
          </a:xfrm>
          <a:prstGeom prst="rect">
            <a:avLst/>
          </a:prstGeom>
          <a:noFill/>
        </p:spPr>
        <p:txBody>
          <a:bodyPr wrap="square" rtlCol="0">
            <a:spAutoFit/>
          </a:bodyPr>
          <a:lstStyle/>
          <a:p>
            <a:pPr algn="ctr"/>
            <a:r>
              <a:rPr lang="en-US" sz="3600" b="1" dirty="0">
                <a:solidFill>
                  <a:srgbClr val="F5F5F5"/>
                </a:solidFill>
                <a:latin typeface="Poppins Bold"/>
                <a:ea typeface="Poppins Bold"/>
                <a:cs typeface="Poppins Bold"/>
                <a:sym typeface="Poppins Bold"/>
              </a:rPr>
              <a:t>1</a:t>
            </a:r>
            <a:endParaRPr lang="en-US" sz="3600" dirty="0"/>
          </a:p>
        </p:txBody>
      </p:sp>
      <p:sp>
        <p:nvSpPr>
          <p:cNvPr id="54" name="TextBox 53">
            <a:extLst>
              <a:ext uri="{FF2B5EF4-FFF2-40B4-BE49-F238E27FC236}">
                <a16:creationId xmlns:a16="http://schemas.microsoft.com/office/drawing/2014/main" id="{594D1334-3703-495C-8E17-48630A0317B4}"/>
              </a:ext>
            </a:extLst>
          </p:cNvPr>
          <p:cNvSpPr txBox="1"/>
          <p:nvPr/>
        </p:nvSpPr>
        <p:spPr>
          <a:xfrm>
            <a:off x="15146592" y="4148684"/>
            <a:ext cx="725910" cy="646331"/>
          </a:xfrm>
          <a:prstGeom prst="rect">
            <a:avLst/>
          </a:prstGeom>
          <a:noFill/>
        </p:spPr>
        <p:txBody>
          <a:bodyPr wrap="square" rtlCol="0">
            <a:spAutoFit/>
          </a:bodyPr>
          <a:lstStyle/>
          <a:p>
            <a:pPr algn="ctr"/>
            <a:r>
              <a:rPr lang="en-US" sz="3600" b="1" dirty="0">
                <a:solidFill>
                  <a:srgbClr val="F5F5F5"/>
                </a:solidFill>
                <a:latin typeface="Poppins Bold"/>
                <a:ea typeface="Poppins Bold"/>
                <a:cs typeface="Poppins Bold"/>
                <a:sym typeface="Poppins Bold"/>
              </a:rPr>
              <a:t>4</a:t>
            </a:r>
            <a:endParaRPr lang="en-US" sz="3600" dirty="0"/>
          </a:p>
        </p:txBody>
      </p:sp>
      <p:sp>
        <p:nvSpPr>
          <p:cNvPr id="55" name="TextBox 54">
            <a:extLst>
              <a:ext uri="{FF2B5EF4-FFF2-40B4-BE49-F238E27FC236}">
                <a16:creationId xmlns:a16="http://schemas.microsoft.com/office/drawing/2014/main" id="{66716CEB-0D4C-4136-8732-015CAFC41C03}"/>
              </a:ext>
            </a:extLst>
          </p:cNvPr>
          <p:cNvSpPr txBox="1"/>
          <p:nvPr/>
        </p:nvSpPr>
        <p:spPr>
          <a:xfrm>
            <a:off x="11031791" y="4188892"/>
            <a:ext cx="725910" cy="646331"/>
          </a:xfrm>
          <a:prstGeom prst="rect">
            <a:avLst/>
          </a:prstGeom>
          <a:noFill/>
        </p:spPr>
        <p:txBody>
          <a:bodyPr wrap="square" rtlCol="0">
            <a:spAutoFit/>
          </a:bodyPr>
          <a:lstStyle/>
          <a:p>
            <a:pPr algn="ctr"/>
            <a:r>
              <a:rPr lang="en-US" sz="3600" b="1" dirty="0">
                <a:solidFill>
                  <a:srgbClr val="F5F5F5"/>
                </a:solidFill>
                <a:latin typeface="Poppins Bold"/>
                <a:ea typeface="Poppins Bold"/>
                <a:cs typeface="Poppins Bold"/>
                <a:sym typeface="Poppins Bold"/>
              </a:rPr>
              <a:t>3</a:t>
            </a:r>
            <a:endParaRPr lang="en-US" sz="3600" dirty="0"/>
          </a:p>
        </p:txBody>
      </p:sp>
      <p:sp>
        <p:nvSpPr>
          <p:cNvPr id="56" name="TextBox 55">
            <a:extLst>
              <a:ext uri="{FF2B5EF4-FFF2-40B4-BE49-F238E27FC236}">
                <a16:creationId xmlns:a16="http://schemas.microsoft.com/office/drawing/2014/main" id="{61B766AF-F9F3-4E4E-8AD1-4A6EC066E48C}"/>
              </a:ext>
            </a:extLst>
          </p:cNvPr>
          <p:cNvSpPr txBox="1"/>
          <p:nvPr/>
        </p:nvSpPr>
        <p:spPr>
          <a:xfrm>
            <a:off x="6745679" y="4188893"/>
            <a:ext cx="725910" cy="646331"/>
          </a:xfrm>
          <a:prstGeom prst="rect">
            <a:avLst/>
          </a:prstGeom>
          <a:noFill/>
        </p:spPr>
        <p:txBody>
          <a:bodyPr wrap="square" rtlCol="0">
            <a:spAutoFit/>
          </a:bodyPr>
          <a:lstStyle/>
          <a:p>
            <a:pPr algn="ctr"/>
            <a:r>
              <a:rPr lang="en-US" sz="3600" b="1" dirty="0">
                <a:solidFill>
                  <a:srgbClr val="F5F5F5"/>
                </a:solidFill>
                <a:latin typeface="Poppins Bold"/>
                <a:ea typeface="Poppins Bold"/>
                <a:cs typeface="Poppins Bold"/>
                <a:sym typeface="Poppins Bold"/>
              </a:rPr>
              <a:t>2</a:t>
            </a:r>
            <a:endParaRPr lang="en-US" sz="3600" dirty="0"/>
          </a:p>
        </p:txBody>
      </p:sp>
      <p:sp>
        <p:nvSpPr>
          <p:cNvPr id="58" name="TextBox 21">
            <a:extLst>
              <a:ext uri="{FF2B5EF4-FFF2-40B4-BE49-F238E27FC236}">
                <a16:creationId xmlns:a16="http://schemas.microsoft.com/office/drawing/2014/main" id="{93E4720C-CB7A-47FF-8667-2EF61B6576AB}"/>
              </a:ext>
            </a:extLst>
          </p:cNvPr>
          <p:cNvSpPr txBox="1"/>
          <p:nvPr/>
        </p:nvSpPr>
        <p:spPr>
          <a:xfrm>
            <a:off x="13680747" y="5516462"/>
            <a:ext cx="3657600" cy="1569789"/>
          </a:xfrm>
          <a:prstGeom prst="rect">
            <a:avLst/>
          </a:prstGeom>
        </p:spPr>
        <p:txBody>
          <a:bodyPr wrap="square" lIns="0" tIns="0" rIns="0" bIns="0" rtlCol="0" anchor="t">
            <a:spAutoFit/>
          </a:bodyPr>
          <a:lstStyle/>
          <a:p>
            <a:pPr>
              <a:lnSpc>
                <a:spcPts val="3080"/>
              </a:lnSpc>
              <a:spcBef>
                <a:spcPct val="0"/>
              </a:spcBef>
            </a:pPr>
            <a:r>
              <a:rPr lang="en-US" sz="2200" dirty="0">
                <a:solidFill>
                  <a:srgbClr val="F5F5F5"/>
                </a:solidFill>
                <a:latin typeface="Poppins"/>
                <a:ea typeface="Poppins"/>
                <a:cs typeface="Poppins"/>
                <a:sym typeface="Poppins"/>
              </a:rPr>
              <a:t>Enabling customers to evaluate services and improve performance quality.</a:t>
            </a:r>
          </a:p>
        </p:txBody>
      </p:sp>
      <p:sp>
        <p:nvSpPr>
          <p:cNvPr id="59" name="TextBox 21">
            <a:extLst>
              <a:ext uri="{FF2B5EF4-FFF2-40B4-BE49-F238E27FC236}">
                <a16:creationId xmlns:a16="http://schemas.microsoft.com/office/drawing/2014/main" id="{31D6D7AA-48B4-4A68-8560-7418E9C0B66F}"/>
              </a:ext>
            </a:extLst>
          </p:cNvPr>
          <p:cNvSpPr txBox="1"/>
          <p:nvPr/>
        </p:nvSpPr>
        <p:spPr>
          <a:xfrm>
            <a:off x="9565946" y="5526658"/>
            <a:ext cx="3657600" cy="774699"/>
          </a:xfrm>
          <a:prstGeom prst="rect">
            <a:avLst/>
          </a:prstGeom>
        </p:spPr>
        <p:txBody>
          <a:bodyPr wrap="square" lIns="0" tIns="0" rIns="0" bIns="0" rtlCol="0" anchor="t">
            <a:spAutoFit/>
          </a:bodyPr>
          <a:lstStyle/>
          <a:p>
            <a:pPr>
              <a:lnSpc>
                <a:spcPts val="3080"/>
              </a:lnSpc>
              <a:spcBef>
                <a:spcPct val="0"/>
              </a:spcBef>
            </a:pPr>
            <a:r>
              <a:rPr lang="en-US" sz="2200" dirty="0">
                <a:solidFill>
                  <a:srgbClr val="F5F5F5"/>
                </a:solidFill>
                <a:latin typeface="Poppins"/>
                <a:ea typeface="Poppins"/>
                <a:cs typeface="Poppins"/>
                <a:sym typeface="Poppins"/>
              </a:rPr>
              <a:t>Providing a user-friendly interface for all parties.</a:t>
            </a:r>
          </a:p>
        </p:txBody>
      </p:sp>
      <p:sp>
        <p:nvSpPr>
          <p:cNvPr id="60" name="TextBox 21">
            <a:extLst>
              <a:ext uri="{FF2B5EF4-FFF2-40B4-BE49-F238E27FC236}">
                <a16:creationId xmlns:a16="http://schemas.microsoft.com/office/drawing/2014/main" id="{158DFF86-36A7-49A0-991F-E07E7825DA7D}"/>
              </a:ext>
            </a:extLst>
          </p:cNvPr>
          <p:cNvSpPr txBox="1"/>
          <p:nvPr/>
        </p:nvSpPr>
        <p:spPr>
          <a:xfrm>
            <a:off x="5272090" y="5535517"/>
            <a:ext cx="3657600" cy="1172244"/>
          </a:xfrm>
          <a:prstGeom prst="rect">
            <a:avLst/>
          </a:prstGeom>
        </p:spPr>
        <p:txBody>
          <a:bodyPr wrap="square" lIns="0" tIns="0" rIns="0" bIns="0" rtlCol="0" anchor="t">
            <a:spAutoFit/>
          </a:bodyPr>
          <a:lstStyle/>
          <a:p>
            <a:pPr>
              <a:lnSpc>
                <a:spcPts val="3080"/>
              </a:lnSpc>
              <a:spcBef>
                <a:spcPct val="0"/>
              </a:spcBef>
            </a:pPr>
            <a:r>
              <a:rPr lang="en-US" sz="2200" dirty="0">
                <a:solidFill>
                  <a:srgbClr val="F5F5F5"/>
                </a:solidFill>
                <a:latin typeface="Poppins"/>
                <a:ea typeface="Poppins"/>
                <a:cs typeface="Poppins"/>
                <a:sym typeface="Poppins"/>
              </a:rPr>
              <a:t>Facilitating the search for specialized technicians in various fields.</a:t>
            </a:r>
          </a:p>
        </p:txBody>
      </p:sp>
      <p:sp>
        <p:nvSpPr>
          <p:cNvPr id="61" name="Rectangle 1">
            <a:extLst>
              <a:ext uri="{FF2B5EF4-FFF2-40B4-BE49-F238E27FC236}">
                <a16:creationId xmlns:a16="http://schemas.microsoft.com/office/drawing/2014/main" id="{62A33953-A2D3-4612-AD80-E61E204910C5}"/>
              </a:ext>
            </a:extLst>
          </p:cNvPr>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ar-SA" altLang="en-US" sz="1800" b="0" i="0" u="none" strike="noStrike" cap="none" normalizeH="0" baseline="0">
                <a:ln>
                  <a:noFill/>
                </a:ln>
                <a:solidFill>
                  <a:schemeClr val="tx1"/>
                </a:solidFill>
                <a:effectLst/>
                <a:latin typeface="Arial" panose="020B0604020202020204" pitchFamily="34" charset="0"/>
                <a:cs typeface="Arial" panose="020B0604020202020204" pitchFamily="34" charset="0"/>
              </a:rPr>
              <a:t>تمكين العملاء من تقييم الخدمات وتحسين جودة الأداء</a:t>
            </a:r>
            <a:r>
              <a:rPr kumimoji="0" lang="en-US" altLang="en-US" sz="1800" b="0" i="0" u="none" strike="noStrike" cap="none" normalizeH="0" baseline="0">
                <a:ln>
                  <a:noFill/>
                </a:ln>
                <a:solidFill>
                  <a:schemeClr val="tx1"/>
                </a:solidFill>
                <a:effectLst/>
                <a:latin typeface="Arial" panose="020B0604020202020204" pitchFamily="34" charset="0"/>
                <a:cs typeface="Arial" panose="020B0604020202020204" pitchFamily="34" charset="0"/>
              </a:rPr>
              <a:t>.</a:t>
            </a: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0" name="TextBox 9">
            <a:extLst>
              <a:ext uri="{FF2B5EF4-FFF2-40B4-BE49-F238E27FC236}">
                <a16:creationId xmlns:a16="http://schemas.microsoft.com/office/drawing/2014/main" id="{EF5AA77F-33E3-4149-919F-FBE5601D7BA0}"/>
              </a:ext>
            </a:extLst>
          </p:cNvPr>
          <p:cNvSpPr txBox="1"/>
          <p:nvPr/>
        </p:nvSpPr>
        <p:spPr>
          <a:xfrm>
            <a:off x="15277771" y="646238"/>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04</a:t>
            </a:r>
          </a:p>
        </p:txBody>
      </p:sp>
    </p:spTree>
  </p:cSld>
  <p:clrMapOvr>
    <a:masterClrMapping/>
  </p:clrMapOvr>
  <p:transition>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sp>
      <p:sp>
        <p:nvSpPr>
          <p:cNvPr id="4" name="TextBox 4"/>
          <p:cNvSpPr txBox="1"/>
          <p:nvPr/>
        </p:nvSpPr>
        <p:spPr>
          <a:xfrm>
            <a:off x="5292258" y="1086044"/>
            <a:ext cx="5278703" cy="1537216"/>
          </a:xfrm>
          <a:prstGeom prst="rect">
            <a:avLst/>
          </a:prstGeom>
        </p:spPr>
        <p:txBody>
          <a:bodyPr wrap="square" lIns="0" tIns="0" rIns="0" bIns="0" rtlCol="0" anchor="t">
            <a:spAutoFit/>
          </a:bodyPr>
          <a:lstStyle/>
          <a:p>
            <a:pPr algn="l">
              <a:lnSpc>
                <a:spcPts val="11289"/>
              </a:lnSpc>
            </a:pPr>
            <a:r>
              <a:rPr lang="en-US" sz="12543" dirty="0">
                <a:solidFill>
                  <a:srgbClr val="4A4A4A"/>
                </a:solidFill>
                <a:latin typeface="Poppins Light"/>
                <a:ea typeface="Poppins Light"/>
                <a:cs typeface="Poppins Light"/>
                <a:sym typeface="Poppins Light"/>
              </a:rPr>
              <a:t>ctors</a:t>
            </a:r>
          </a:p>
        </p:txBody>
      </p:sp>
      <p:sp>
        <p:nvSpPr>
          <p:cNvPr id="5" name="TextBox 5"/>
          <p:cNvSpPr txBox="1"/>
          <p:nvPr/>
        </p:nvSpPr>
        <p:spPr>
          <a:xfrm>
            <a:off x="3048000" y="1298065"/>
            <a:ext cx="1968621" cy="1486636"/>
          </a:xfrm>
          <a:prstGeom prst="rect">
            <a:avLst/>
          </a:prstGeom>
        </p:spPr>
        <p:txBody>
          <a:bodyPr lIns="0" tIns="0" rIns="0" bIns="0" rtlCol="0" anchor="t">
            <a:spAutoFit/>
          </a:bodyPr>
          <a:lstStyle/>
          <a:p>
            <a:pPr algn="ctr">
              <a:lnSpc>
                <a:spcPts val="10578"/>
              </a:lnSpc>
            </a:pPr>
            <a:r>
              <a:rPr lang="en-US" sz="12445" dirty="0">
                <a:solidFill>
                  <a:srgbClr val="FFC000"/>
                </a:solidFill>
                <a:latin typeface="Sloop Script Pro"/>
                <a:ea typeface="Sloop Script Pro"/>
                <a:cs typeface="Sloop Script Pro"/>
                <a:sym typeface="Sloop Script Pro"/>
              </a:rPr>
              <a:t>A</a:t>
            </a:r>
          </a:p>
        </p:txBody>
      </p:sp>
      <p:sp>
        <p:nvSpPr>
          <p:cNvPr id="7" name="AutoShape 7"/>
          <p:cNvSpPr/>
          <p:nvPr/>
        </p:nvSpPr>
        <p:spPr>
          <a:xfrm>
            <a:off x="14370237" y="9239250"/>
            <a:ext cx="2889063" cy="0"/>
          </a:xfrm>
          <a:prstGeom prst="line">
            <a:avLst/>
          </a:prstGeom>
          <a:ln w="57150" cap="flat">
            <a:solidFill>
              <a:srgbClr val="4A4A4A"/>
            </a:solidFill>
            <a:prstDash val="solid"/>
            <a:headEnd type="none" w="sm" len="sm"/>
            <a:tailEnd type="triangle" w="lg" len="med"/>
          </a:ln>
        </p:spPr>
      </p:sp>
      <p:sp>
        <p:nvSpPr>
          <p:cNvPr id="10" name="Freeform 10"/>
          <p:cNvSpPr/>
          <p:nvPr/>
        </p:nvSpPr>
        <p:spPr>
          <a:xfrm rot="16200000">
            <a:off x="13052820" y="5410598"/>
            <a:ext cx="3291113" cy="1202752"/>
          </a:xfrm>
          <a:custGeom>
            <a:avLst/>
            <a:gdLst/>
            <a:ahLst/>
            <a:cxnLst/>
            <a:rect l="l" t="t" r="r" b="b"/>
            <a:pathLst>
              <a:path w="3291113" h="1202752">
                <a:moveTo>
                  <a:pt x="0" y="0"/>
                </a:moveTo>
                <a:lnTo>
                  <a:pt x="3291113" y="0"/>
                </a:lnTo>
                <a:lnTo>
                  <a:pt x="3291113" y="1202752"/>
                </a:lnTo>
                <a:lnTo>
                  <a:pt x="0" y="12027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pic>
        <p:nvPicPr>
          <p:cNvPr id="11" name="Image 1" descr="preencoded.png">
            <a:extLst>
              <a:ext uri="{FF2B5EF4-FFF2-40B4-BE49-F238E27FC236}">
                <a16:creationId xmlns:a16="http://schemas.microsoft.com/office/drawing/2014/main" id="{7F63C641-6056-4423-A999-857E67CADBD2}"/>
              </a:ext>
            </a:extLst>
          </p:cNvPr>
          <p:cNvPicPr>
            <a:picLocks noChangeAspect="1"/>
          </p:cNvPicPr>
          <p:nvPr/>
        </p:nvPicPr>
        <p:blipFill>
          <a:blip r:embed="rId5"/>
          <a:stretch>
            <a:fillRect/>
          </a:stretch>
        </p:blipFill>
        <p:spPr>
          <a:xfrm>
            <a:off x="2362200" y="3517820"/>
            <a:ext cx="914400" cy="914400"/>
          </a:xfrm>
          <a:prstGeom prst="rect">
            <a:avLst/>
          </a:prstGeom>
          <a:effectLst>
            <a:outerShdw blurRad="50800" dist="38100" dir="8100000" algn="tr" rotWithShape="0">
              <a:prstClr val="black">
                <a:alpha val="40000"/>
              </a:prstClr>
            </a:outerShdw>
          </a:effectLst>
        </p:spPr>
      </p:pic>
      <p:pic>
        <p:nvPicPr>
          <p:cNvPr id="12" name="Image 2" descr="preencoded.png">
            <a:extLst>
              <a:ext uri="{FF2B5EF4-FFF2-40B4-BE49-F238E27FC236}">
                <a16:creationId xmlns:a16="http://schemas.microsoft.com/office/drawing/2014/main" id="{340133C8-C243-47EF-9461-1207FE522D33}"/>
              </a:ext>
            </a:extLst>
          </p:cNvPr>
          <p:cNvPicPr>
            <a:picLocks noChangeAspect="1"/>
          </p:cNvPicPr>
          <p:nvPr/>
        </p:nvPicPr>
        <p:blipFill>
          <a:blip r:embed="rId6"/>
          <a:stretch>
            <a:fillRect/>
          </a:stretch>
        </p:blipFill>
        <p:spPr>
          <a:xfrm>
            <a:off x="2362199" y="4940381"/>
            <a:ext cx="914400" cy="914400"/>
          </a:xfrm>
          <a:prstGeom prst="rect">
            <a:avLst/>
          </a:prstGeom>
          <a:effectLst>
            <a:outerShdw blurRad="50800" dist="38100" dir="8100000" algn="tr" rotWithShape="0">
              <a:prstClr val="black">
                <a:alpha val="40000"/>
              </a:prstClr>
            </a:outerShdw>
          </a:effectLst>
        </p:spPr>
      </p:pic>
      <p:pic>
        <p:nvPicPr>
          <p:cNvPr id="13" name="Image 3" descr="preencoded.png">
            <a:extLst>
              <a:ext uri="{FF2B5EF4-FFF2-40B4-BE49-F238E27FC236}">
                <a16:creationId xmlns:a16="http://schemas.microsoft.com/office/drawing/2014/main" id="{9775DCEF-2BE5-4AC4-808B-994369EDA5CB}"/>
              </a:ext>
            </a:extLst>
          </p:cNvPr>
          <p:cNvPicPr>
            <a:picLocks noChangeAspect="1"/>
          </p:cNvPicPr>
          <p:nvPr/>
        </p:nvPicPr>
        <p:blipFill>
          <a:blip r:embed="rId7"/>
          <a:stretch>
            <a:fillRect/>
          </a:stretch>
        </p:blipFill>
        <p:spPr>
          <a:xfrm>
            <a:off x="2301893" y="6413173"/>
            <a:ext cx="1035011" cy="1035011"/>
          </a:xfrm>
          <a:prstGeom prst="rect">
            <a:avLst/>
          </a:prstGeom>
          <a:effectLst>
            <a:outerShdw blurRad="50800" dist="38100" dir="8100000" algn="tr" rotWithShape="0">
              <a:prstClr val="black">
                <a:alpha val="40000"/>
              </a:prstClr>
            </a:outerShdw>
          </a:effectLst>
        </p:spPr>
      </p:pic>
      <p:pic>
        <p:nvPicPr>
          <p:cNvPr id="17" name="Picture 16">
            <a:extLst>
              <a:ext uri="{FF2B5EF4-FFF2-40B4-BE49-F238E27FC236}">
                <a16:creationId xmlns:a16="http://schemas.microsoft.com/office/drawing/2014/main" id="{74A6B1E0-E6CB-4902-86D8-CA873B156AE0}"/>
              </a:ext>
            </a:extLst>
          </p:cNvPr>
          <p:cNvPicPr>
            <a:picLocks noChangeAspect="1"/>
          </p:cNvPicPr>
          <p:nvPr/>
        </p:nvPicPr>
        <p:blipFill>
          <a:blip r:embed="rId8">
            <a:clrChange>
              <a:clrFrom>
                <a:srgbClr val="000000">
                  <a:alpha val="0"/>
                </a:srgbClr>
              </a:clrFrom>
              <a:clrTo>
                <a:srgbClr val="000000">
                  <a:alpha val="0"/>
                </a:srgbClr>
              </a:clrTo>
            </a:clrChange>
            <a:duotone>
              <a:schemeClr val="accent6">
                <a:shade val="45000"/>
                <a:satMod val="135000"/>
              </a:schemeClr>
              <a:prstClr val="white"/>
            </a:duotone>
            <a:extLst>
              <a:ext uri="{BEBA8EAE-BF5A-486C-A8C5-ECC9F3942E4B}">
                <a14:imgProps xmlns:a14="http://schemas.microsoft.com/office/drawing/2010/main">
                  <a14:imgLayer r:embed="rId9">
                    <a14:imgEffect>
                      <a14:backgroundRemoval t="10000" b="90000" l="10000" r="90000">
                        <a14:foregroundMark x1="36889" y1="33333" x2="36889" y2="33333"/>
                        <a14:foregroundMark x1="42667" y1="31111" x2="42667" y2="31111"/>
                        <a14:backgroundMark x1="34222" y1="66222" x2="34222" y2="66222"/>
                        <a14:backgroundMark x1="43111" y1="66667" x2="43111" y2="66667"/>
                        <a14:backgroundMark x1="55111" y1="65778" x2="55111" y2="65778"/>
                        <a14:backgroundMark x1="68000" y1="66222" x2="68000" y2="66222"/>
                      </a14:backgroundRemoval>
                    </a14:imgEffect>
                  </a14:imgLayer>
                </a14:imgProps>
              </a:ext>
              <a:ext uri="{28A0092B-C50C-407E-A947-70E740481C1C}">
                <a14:useLocalDpi xmlns:a14="http://schemas.microsoft.com/office/drawing/2010/main" val="0"/>
              </a:ext>
            </a:extLst>
          </a:blip>
          <a:stretch>
            <a:fillRect/>
          </a:stretch>
        </p:blipFill>
        <p:spPr>
          <a:xfrm>
            <a:off x="1755741" y="7382847"/>
            <a:ext cx="2127313" cy="2127313"/>
          </a:xfrm>
          <a:prstGeom prst="rect">
            <a:avLst/>
          </a:prstGeom>
          <a:effectLst>
            <a:outerShdw blurRad="50800" dist="38100" dir="8100000" algn="tr" rotWithShape="0">
              <a:prstClr val="black">
                <a:alpha val="40000"/>
              </a:prstClr>
            </a:outerShdw>
          </a:effectLst>
        </p:spPr>
      </p:pic>
      <p:sp>
        <p:nvSpPr>
          <p:cNvPr id="18" name="TextBox 17">
            <a:extLst>
              <a:ext uri="{FF2B5EF4-FFF2-40B4-BE49-F238E27FC236}">
                <a16:creationId xmlns:a16="http://schemas.microsoft.com/office/drawing/2014/main" id="{A53B3657-EEA7-4B28-90C7-60A7BFEBC977}"/>
              </a:ext>
            </a:extLst>
          </p:cNvPr>
          <p:cNvSpPr txBox="1"/>
          <p:nvPr/>
        </p:nvSpPr>
        <p:spPr>
          <a:xfrm>
            <a:off x="3883054" y="3860355"/>
            <a:ext cx="3886200" cy="548483"/>
          </a:xfrm>
          <a:prstGeom prst="rect">
            <a:avLst/>
          </a:prstGeom>
          <a:noFill/>
        </p:spPr>
        <p:txBody>
          <a:bodyPr wrap="square" rtlCol="0">
            <a:spAutoFit/>
          </a:bodyPr>
          <a:lstStyle/>
          <a:p>
            <a:pPr>
              <a:lnSpc>
                <a:spcPts val="3080"/>
              </a:lnSpc>
              <a:spcBef>
                <a:spcPct val="0"/>
              </a:spcBef>
            </a:pPr>
            <a:r>
              <a:rPr lang="en-US" sz="4400" dirty="0">
                <a:solidFill>
                  <a:srgbClr val="4A4A4A"/>
                </a:solidFill>
                <a:latin typeface="Poppins"/>
                <a:cs typeface="Poppins"/>
              </a:rPr>
              <a:t>Customers</a:t>
            </a:r>
          </a:p>
        </p:txBody>
      </p:sp>
      <p:sp>
        <p:nvSpPr>
          <p:cNvPr id="19" name="TextBox 18">
            <a:extLst>
              <a:ext uri="{FF2B5EF4-FFF2-40B4-BE49-F238E27FC236}">
                <a16:creationId xmlns:a16="http://schemas.microsoft.com/office/drawing/2014/main" id="{9BD7CE10-D2B3-48AE-B4E9-033AB6EA9648}"/>
              </a:ext>
            </a:extLst>
          </p:cNvPr>
          <p:cNvSpPr txBox="1"/>
          <p:nvPr/>
        </p:nvSpPr>
        <p:spPr>
          <a:xfrm>
            <a:off x="3883054" y="5189251"/>
            <a:ext cx="3886200" cy="548483"/>
          </a:xfrm>
          <a:prstGeom prst="rect">
            <a:avLst/>
          </a:prstGeom>
          <a:noFill/>
        </p:spPr>
        <p:txBody>
          <a:bodyPr wrap="square" rtlCol="0">
            <a:spAutoFit/>
          </a:bodyPr>
          <a:lstStyle/>
          <a:p>
            <a:pPr>
              <a:lnSpc>
                <a:spcPts val="3080"/>
              </a:lnSpc>
              <a:spcBef>
                <a:spcPct val="0"/>
              </a:spcBef>
            </a:pPr>
            <a:r>
              <a:rPr lang="en-US" sz="4400" dirty="0">
                <a:solidFill>
                  <a:srgbClr val="4A4A4A"/>
                </a:solidFill>
                <a:latin typeface="Poppins"/>
                <a:cs typeface="Poppins"/>
              </a:rPr>
              <a:t>Technicians</a:t>
            </a:r>
          </a:p>
        </p:txBody>
      </p:sp>
      <p:sp>
        <p:nvSpPr>
          <p:cNvPr id="20" name="TextBox 19">
            <a:extLst>
              <a:ext uri="{FF2B5EF4-FFF2-40B4-BE49-F238E27FC236}">
                <a16:creationId xmlns:a16="http://schemas.microsoft.com/office/drawing/2014/main" id="{4C2FD180-B484-4769-83F6-5E68D824F22A}"/>
              </a:ext>
            </a:extLst>
          </p:cNvPr>
          <p:cNvSpPr txBox="1"/>
          <p:nvPr/>
        </p:nvSpPr>
        <p:spPr>
          <a:xfrm>
            <a:off x="3883054" y="6732820"/>
            <a:ext cx="4422746" cy="548483"/>
          </a:xfrm>
          <a:prstGeom prst="rect">
            <a:avLst/>
          </a:prstGeom>
          <a:noFill/>
        </p:spPr>
        <p:txBody>
          <a:bodyPr wrap="square" rtlCol="0">
            <a:spAutoFit/>
          </a:bodyPr>
          <a:lstStyle/>
          <a:p>
            <a:pPr>
              <a:lnSpc>
                <a:spcPts val="3080"/>
              </a:lnSpc>
              <a:spcBef>
                <a:spcPct val="0"/>
              </a:spcBef>
            </a:pPr>
            <a:r>
              <a:rPr lang="en-US" sz="4400" dirty="0">
                <a:solidFill>
                  <a:srgbClr val="4A4A4A"/>
                </a:solidFill>
                <a:latin typeface="Poppins"/>
                <a:cs typeface="Poppins"/>
              </a:rPr>
              <a:t>Administration</a:t>
            </a:r>
          </a:p>
        </p:txBody>
      </p:sp>
      <p:sp>
        <p:nvSpPr>
          <p:cNvPr id="21" name="TextBox 20">
            <a:extLst>
              <a:ext uri="{FF2B5EF4-FFF2-40B4-BE49-F238E27FC236}">
                <a16:creationId xmlns:a16="http://schemas.microsoft.com/office/drawing/2014/main" id="{705038C8-3499-4B1C-A47C-06835F421D6F}"/>
              </a:ext>
            </a:extLst>
          </p:cNvPr>
          <p:cNvSpPr txBox="1"/>
          <p:nvPr/>
        </p:nvSpPr>
        <p:spPr>
          <a:xfrm>
            <a:off x="3883054" y="8356957"/>
            <a:ext cx="3886200" cy="548483"/>
          </a:xfrm>
          <a:prstGeom prst="rect">
            <a:avLst/>
          </a:prstGeom>
          <a:noFill/>
        </p:spPr>
        <p:txBody>
          <a:bodyPr wrap="square" rtlCol="0">
            <a:spAutoFit/>
          </a:bodyPr>
          <a:lstStyle/>
          <a:p>
            <a:pPr>
              <a:lnSpc>
                <a:spcPts val="3080"/>
              </a:lnSpc>
              <a:spcBef>
                <a:spcPct val="0"/>
              </a:spcBef>
            </a:pPr>
            <a:r>
              <a:rPr lang="en-US" sz="4400" dirty="0">
                <a:solidFill>
                  <a:srgbClr val="4A4A4A"/>
                </a:solidFill>
                <a:latin typeface="Poppins"/>
                <a:cs typeface="Poppins"/>
              </a:rPr>
              <a:t>Bank system</a:t>
            </a:r>
          </a:p>
        </p:txBody>
      </p:sp>
      <p:sp>
        <p:nvSpPr>
          <p:cNvPr id="15" name="TextBox 9">
            <a:extLst>
              <a:ext uri="{FF2B5EF4-FFF2-40B4-BE49-F238E27FC236}">
                <a16:creationId xmlns:a16="http://schemas.microsoft.com/office/drawing/2014/main" id="{4B051871-77BE-4DE4-A225-A51322EDE526}"/>
              </a:ext>
            </a:extLst>
          </p:cNvPr>
          <p:cNvSpPr txBox="1"/>
          <p:nvPr/>
        </p:nvSpPr>
        <p:spPr>
          <a:xfrm>
            <a:off x="15796833" y="1085850"/>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05</a:t>
            </a:r>
          </a:p>
        </p:txBody>
      </p:sp>
    </p:spTree>
  </p:cSld>
  <p:clrMapOvr>
    <a:masterClrMapping/>
  </p:clrMapOvr>
  <p:transition>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9525"/>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4" name="TextBox 4"/>
          <p:cNvSpPr txBox="1"/>
          <p:nvPr/>
        </p:nvSpPr>
        <p:spPr>
          <a:xfrm>
            <a:off x="4156392" y="1409700"/>
            <a:ext cx="9254808" cy="1537216"/>
          </a:xfrm>
          <a:prstGeom prst="rect">
            <a:avLst/>
          </a:prstGeom>
        </p:spPr>
        <p:txBody>
          <a:bodyPr wrap="square" lIns="0" tIns="0" rIns="0" bIns="0" rtlCol="0" anchor="t">
            <a:spAutoFit/>
          </a:bodyPr>
          <a:lstStyle/>
          <a:p>
            <a:pPr algn="l">
              <a:lnSpc>
                <a:spcPts val="11289"/>
              </a:lnSpc>
            </a:pPr>
            <a:r>
              <a:rPr lang="en-US" sz="12543" dirty="0">
                <a:solidFill>
                  <a:srgbClr val="4A4A4A"/>
                </a:solidFill>
                <a:latin typeface="Poppins Light"/>
                <a:cs typeface="Poppins Light"/>
                <a:sym typeface="Poppins Light"/>
              </a:rPr>
              <a:t>ethodology</a:t>
            </a:r>
          </a:p>
        </p:txBody>
      </p:sp>
      <p:sp>
        <p:nvSpPr>
          <p:cNvPr id="5" name="TextBox 5"/>
          <p:cNvSpPr txBox="1"/>
          <p:nvPr/>
        </p:nvSpPr>
        <p:spPr>
          <a:xfrm>
            <a:off x="1828800" y="1638300"/>
            <a:ext cx="1968621" cy="1486636"/>
          </a:xfrm>
          <a:prstGeom prst="rect">
            <a:avLst/>
          </a:prstGeom>
        </p:spPr>
        <p:txBody>
          <a:bodyPr lIns="0" tIns="0" rIns="0" bIns="0" rtlCol="0" anchor="t">
            <a:spAutoFit/>
          </a:bodyPr>
          <a:lstStyle/>
          <a:p>
            <a:pPr algn="ctr">
              <a:lnSpc>
                <a:spcPts val="10578"/>
              </a:lnSpc>
            </a:pPr>
            <a:r>
              <a:rPr lang="en-US" sz="12445" dirty="0">
                <a:solidFill>
                  <a:srgbClr val="FFC000"/>
                </a:solidFill>
                <a:latin typeface="Sloop Script Pro"/>
                <a:ea typeface="Sloop Script Pro"/>
                <a:cs typeface="Sloop Script Pro"/>
                <a:sym typeface="Sloop Script Pro"/>
              </a:rPr>
              <a:t>M</a:t>
            </a:r>
          </a:p>
        </p:txBody>
      </p:sp>
      <p:sp>
        <p:nvSpPr>
          <p:cNvPr id="6" name="AutoShape 6"/>
          <p:cNvSpPr/>
          <p:nvPr/>
        </p:nvSpPr>
        <p:spPr>
          <a:xfrm>
            <a:off x="14370237" y="9239250"/>
            <a:ext cx="2889063" cy="0"/>
          </a:xfrm>
          <a:prstGeom prst="line">
            <a:avLst/>
          </a:prstGeom>
          <a:ln w="57150" cap="flat">
            <a:solidFill>
              <a:srgbClr val="4A4A4A"/>
            </a:solidFill>
            <a:prstDash val="solid"/>
            <a:headEnd type="none" w="sm" len="sm"/>
            <a:tailEnd type="triangle" w="lg" len="med"/>
          </a:ln>
        </p:spPr>
      </p:sp>
      <p:sp>
        <p:nvSpPr>
          <p:cNvPr id="9" name="Freeform 9"/>
          <p:cNvSpPr/>
          <p:nvPr/>
        </p:nvSpPr>
        <p:spPr>
          <a:xfrm>
            <a:off x="1371600" y="8093648"/>
            <a:ext cx="3291113" cy="1202752"/>
          </a:xfrm>
          <a:custGeom>
            <a:avLst/>
            <a:gdLst/>
            <a:ahLst/>
            <a:cxnLst/>
            <a:rect l="l" t="t" r="r" b="b"/>
            <a:pathLst>
              <a:path w="3291113" h="1202752">
                <a:moveTo>
                  <a:pt x="0" y="0"/>
                </a:moveTo>
                <a:lnTo>
                  <a:pt x="3291113" y="0"/>
                </a:lnTo>
                <a:lnTo>
                  <a:pt x="3291113" y="1202752"/>
                </a:lnTo>
                <a:lnTo>
                  <a:pt x="0" y="12027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TextBox 9">
            <a:extLst>
              <a:ext uri="{FF2B5EF4-FFF2-40B4-BE49-F238E27FC236}">
                <a16:creationId xmlns:a16="http://schemas.microsoft.com/office/drawing/2014/main" id="{C7242B00-A789-4497-B0C1-04F6EA35CC7C}"/>
              </a:ext>
            </a:extLst>
          </p:cNvPr>
          <p:cNvSpPr txBox="1"/>
          <p:nvPr/>
        </p:nvSpPr>
        <p:spPr>
          <a:xfrm>
            <a:off x="15796833" y="1085850"/>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07</a:t>
            </a:r>
          </a:p>
        </p:txBody>
      </p:sp>
      <p:sp>
        <p:nvSpPr>
          <p:cNvPr id="11" name="TextBox 10">
            <a:extLst>
              <a:ext uri="{FF2B5EF4-FFF2-40B4-BE49-F238E27FC236}">
                <a16:creationId xmlns:a16="http://schemas.microsoft.com/office/drawing/2014/main" id="{3091797F-5504-4CB5-84A2-7261016F4D71}"/>
              </a:ext>
            </a:extLst>
          </p:cNvPr>
          <p:cNvSpPr txBox="1"/>
          <p:nvPr/>
        </p:nvSpPr>
        <p:spPr>
          <a:xfrm>
            <a:off x="1751329" y="3481506"/>
            <a:ext cx="13030200" cy="3816429"/>
          </a:xfrm>
          <a:prstGeom prst="rect">
            <a:avLst/>
          </a:prstGeom>
          <a:noFill/>
        </p:spPr>
        <p:txBody>
          <a:bodyPr wrap="square" rtlCol="0">
            <a:spAutoFit/>
          </a:bodyPr>
          <a:lstStyle/>
          <a:p>
            <a:r>
              <a:rPr lang="en-US" sz="3200" b="1" dirty="0">
                <a:solidFill>
                  <a:srgbClr val="4A4A4A"/>
                </a:solidFill>
                <a:latin typeface="Poppins"/>
                <a:cs typeface="Poppins"/>
              </a:rPr>
              <a:t>Scrum</a:t>
            </a:r>
            <a:r>
              <a:rPr lang="en-US" sz="3200" dirty="0">
                <a:solidFill>
                  <a:srgbClr val="4A4A4A"/>
                </a:solidFill>
                <a:latin typeface="Poppins"/>
                <a:cs typeface="Poppins"/>
              </a:rPr>
              <a:t> is an Agile framework used to manage and develop software projects through short, iterative cycles called sprints. It focuses on flexibility, continuous improvement, and frequent delivery of working features.</a:t>
            </a:r>
            <a:endParaRPr lang="ar-SY" sz="3200" dirty="0">
              <a:solidFill>
                <a:srgbClr val="4A4A4A"/>
              </a:solidFill>
              <a:latin typeface="Poppins"/>
              <a:cs typeface="Poppins"/>
            </a:endParaRPr>
          </a:p>
          <a:p>
            <a:endParaRPr lang="en-US" sz="3200" dirty="0">
              <a:solidFill>
                <a:srgbClr val="4A4A4A"/>
              </a:solidFill>
              <a:latin typeface="Poppins"/>
              <a:cs typeface="Poppins"/>
            </a:endParaRPr>
          </a:p>
          <a:p>
            <a:r>
              <a:rPr lang="en-US" sz="3200" dirty="0">
                <a:solidFill>
                  <a:srgbClr val="4A4A4A"/>
                </a:solidFill>
                <a:latin typeface="Poppins"/>
                <a:cs typeface="Poppins"/>
              </a:rPr>
              <a:t>This methodology helps maintain a structured workflow, ensuring high-quality deliverables with fewer errors.</a:t>
            </a:r>
          </a:p>
          <a:p>
            <a:endParaRPr lang="en-US" dirty="0"/>
          </a:p>
        </p:txBody>
      </p:sp>
    </p:spTree>
  </p:cSld>
  <p:clrMapOvr>
    <a:masterClrMapping/>
  </p:clrMapOvr>
  <p:transition>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19" name="TextBox 19"/>
          <p:cNvSpPr txBox="1"/>
          <p:nvPr/>
        </p:nvSpPr>
        <p:spPr>
          <a:xfrm>
            <a:off x="1997196" y="1181100"/>
            <a:ext cx="15411450" cy="1402820"/>
          </a:xfrm>
          <a:prstGeom prst="rect">
            <a:avLst/>
          </a:prstGeom>
        </p:spPr>
        <p:txBody>
          <a:bodyPr wrap="square" lIns="0" tIns="0" rIns="0" bIns="0" rtlCol="0" anchor="t">
            <a:spAutoFit/>
          </a:bodyPr>
          <a:lstStyle/>
          <a:p>
            <a:pPr algn="ctr">
              <a:lnSpc>
                <a:spcPts val="11289"/>
              </a:lnSpc>
            </a:pPr>
            <a:r>
              <a:rPr lang="en-US" sz="8800" dirty="0">
                <a:solidFill>
                  <a:srgbClr val="4A4A4A"/>
                </a:solidFill>
                <a:latin typeface="Poppins Light"/>
                <a:cs typeface="Poppins Light"/>
              </a:rPr>
              <a:t>roject Implementation Plan</a:t>
            </a:r>
            <a:endParaRPr lang="en-US" sz="8800" dirty="0">
              <a:solidFill>
                <a:srgbClr val="4A4A4A"/>
              </a:solidFill>
              <a:latin typeface="Poppins Light"/>
              <a:cs typeface="Poppins Light"/>
              <a:sym typeface="Poppins Light"/>
            </a:endParaRPr>
          </a:p>
        </p:txBody>
      </p:sp>
      <p:sp>
        <p:nvSpPr>
          <p:cNvPr id="21" name="TextBox 21"/>
          <p:cNvSpPr txBox="1"/>
          <p:nvPr/>
        </p:nvSpPr>
        <p:spPr>
          <a:xfrm>
            <a:off x="228600" y="1376362"/>
            <a:ext cx="1968621" cy="1486636"/>
          </a:xfrm>
          <a:prstGeom prst="rect">
            <a:avLst/>
          </a:prstGeom>
        </p:spPr>
        <p:txBody>
          <a:bodyPr lIns="0" tIns="0" rIns="0" bIns="0" rtlCol="0" anchor="t">
            <a:spAutoFit/>
          </a:bodyPr>
          <a:lstStyle/>
          <a:p>
            <a:pPr algn="ctr">
              <a:lnSpc>
                <a:spcPts val="10578"/>
              </a:lnSpc>
            </a:pPr>
            <a:r>
              <a:rPr lang="en-US" sz="12445" dirty="0">
                <a:solidFill>
                  <a:srgbClr val="FFC000"/>
                </a:solidFill>
                <a:latin typeface="Sloop Script Pro"/>
                <a:ea typeface="Sloop Script Pro"/>
                <a:cs typeface="Sloop Script Pro"/>
                <a:sym typeface="Sloop Script Pro"/>
              </a:rPr>
              <a:t>P</a:t>
            </a:r>
          </a:p>
        </p:txBody>
      </p:sp>
      <p:sp>
        <p:nvSpPr>
          <p:cNvPr id="22" name="AutoShape 22"/>
          <p:cNvSpPr/>
          <p:nvPr/>
        </p:nvSpPr>
        <p:spPr>
          <a:xfrm>
            <a:off x="14370237" y="1057275"/>
            <a:ext cx="2889063" cy="0"/>
          </a:xfrm>
          <a:prstGeom prst="line">
            <a:avLst/>
          </a:prstGeom>
          <a:ln w="57150" cap="flat">
            <a:solidFill>
              <a:srgbClr val="4A4A4A"/>
            </a:solidFill>
            <a:prstDash val="solid"/>
            <a:headEnd type="none" w="sm" len="sm"/>
            <a:tailEnd type="triangle" w="lg" len="med"/>
          </a:ln>
        </p:spPr>
      </p:sp>
      <p:pic>
        <p:nvPicPr>
          <p:cNvPr id="33" name="Picture 32">
            <a:extLst>
              <a:ext uri="{FF2B5EF4-FFF2-40B4-BE49-F238E27FC236}">
                <a16:creationId xmlns:a16="http://schemas.microsoft.com/office/drawing/2014/main" id="{7A69EB08-AB09-4D7E-B4FC-A9127BF519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456" y="3314700"/>
            <a:ext cx="17845088" cy="5486400"/>
          </a:xfrm>
          <a:prstGeom prst="rect">
            <a:avLst/>
          </a:prstGeom>
        </p:spPr>
      </p:pic>
      <p:sp>
        <p:nvSpPr>
          <p:cNvPr id="34" name="TextBox 33">
            <a:extLst>
              <a:ext uri="{FF2B5EF4-FFF2-40B4-BE49-F238E27FC236}">
                <a16:creationId xmlns:a16="http://schemas.microsoft.com/office/drawing/2014/main" id="{E24C0244-9C06-4D4A-9EF8-028FEEDBA1E7}"/>
              </a:ext>
            </a:extLst>
          </p:cNvPr>
          <p:cNvSpPr txBox="1"/>
          <p:nvPr/>
        </p:nvSpPr>
        <p:spPr>
          <a:xfrm>
            <a:off x="16154400" y="581191"/>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08</a:t>
            </a: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81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19" name="TextBox 19"/>
          <p:cNvSpPr txBox="1"/>
          <p:nvPr/>
        </p:nvSpPr>
        <p:spPr>
          <a:xfrm>
            <a:off x="3886200" y="1057275"/>
            <a:ext cx="8899404" cy="1402820"/>
          </a:xfrm>
          <a:prstGeom prst="rect">
            <a:avLst/>
          </a:prstGeom>
        </p:spPr>
        <p:txBody>
          <a:bodyPr wrap="square" lIns="0" tIns="0" rIns="0" bIns="0" rtlCol="0" anchor="t">
            <a:spAutoFit/>
          </a:bodyPr>
          <a:lstStyle/>
          <a:p>
            <a:pPr>
              <a:lnSpc>
                <a:spcPts val="11289"/>
              </a:lnSpc>
            </a:pPr>
            <a:r>
              <a:rPr lang="en-US" sz="8800" dirty="0">
                <a:solidFill>
                  <a:srgbClr val="4A4A4A"/>
                </a:solidFill>
                <a:latin typeface="Poppins Light"/>
                <a:cs typeface="Poppins Light"/>
              </a:rPr>
              <a:t>eference study</a:t>
            </a:r>
            <a:endParaRPr lang="en-US" sz="8800" dirty="0">
              <a:solidFill>
                <a:srgbClr val="4A4A4A"/>
              </a:solidFill>
              <a:latin typeface="Poppins Light"/>
              <a:cs typeface="Poppins Light"/>
              <a:sym typeface="Poppins Light"/>
            </a:endParaRPr>
          </a:p>
        </p:txBody>
      </p:sp>
      <p:sp>
        <p:nvSpPr>
          <p:cNvPr id="21" name="TextBox 21"/>
          <p:cNvSpPr txBox="1"/>
          <p:nvPr/>
        </p:nvSpPr>
        <p:spPr>
          <a:xfrm>
            <a:off x="2057400" y="1333500"/>
            <a:ext cx="1968621" cy="1486636"/>
          </a:xfrm>
          <a:prstGeom prst="rect">
            <a:avLst/>
          </a:prstGeom>
        </p:spPr>
        <p:txBody>
          <a:bodyPr lIns="0" tIns="0" rIns="0" bIns="0" rtlCol="0" anchor="t">
            <a:spAutoFit/>
          </a:bodyPr>
          <a:lstStyle/>
          <a:p>
            <a:pPr algn="ctr">
              <a:lnSpc>
                <a:spcPts val="10578"/>
              </a:lnSpc>
            </a:pPr>
            <a:r>
              <a:rPr lang="en-US" sz="12445" dirty="0">
                <a:solidFill>
                  <a:srgbClr val="FFC000"/>
                </a:solidFill>
                <a:latin typeface="Sloop Script Pro"/>
                <a:ea typeface="Sloop Script Pro"/>
                <a:cs typeface="Sloop Script Pro"/>
                <a:sym typeface="Sloop Script Pro"/>
              </a:rPr>
              <a:t>R</a:t>
            </a:r>
          </a:p>
        </p:txBody>
      </p:sp>
      <p:sp>
        <p:nvSpPr>
          <p:cNvPr id="22" name="AutoShape 22"/>
          <p:cNvSpPr/>
          <p:nvPr/>
        </p:nvSpPr>
        <p:spPr>
          <a:xfrm>
            <a:off x="14370237" y="1057275"/>
            <a:ext cx="2889063" cy="0"/>
          </a:xfrm>
          <a:prstGeom prst="line">
            <a:avLst/>
          </a:prstGeom>
          <a:ln w="57150" cap="flat">
            <a:solidFill>
              <a:srgbClr val="4A4A4A"/>
            </a:solidFill>
            <a:prstDash val="solid"/>
            <a:headEnd type="none" w="sm" len="sm"/>
            <a:tailEnd type="triangle" w="lg" len="med"/>
          </a:ln>
        </p:spPr>
      </p:sp>
      <p:sp>
        <p:nvSpPr>
          <p:cNvPr id="34" name="TextBox 33">
            <a:extLst>
              <a:ext uri="{FF2B5EF4-FFF2-40B4-BE49-F238E27FC236}">
                <a16:creationId xmlns:a16="http://schemas.microsoft.com/office/drawing/2014/main" id="{E24C0244-9C06-4D4A-9EF8-028FEEDBA1E7}"/>
              </a:ext>
            </a:extLst>
          </p:cNvPr>
          <p:cNvSpPr txBox="1"/>
          <p:nvPr/>
        </p:nvSpPr>
        <p:spPr>
          <a:xfrm>
            <a:off x="16154400" y="581191"/>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09</a:t>
            </a:r>
          </a:p>
        </p:txBody>
      </p:sp>
      <p:sp>
        <p:nvSpPr>
          <p:cNvPr id="4" name="TextBox 3">
            <a:extLst>
              <a:ext uri="{FF2B5EF4-FFF2-40B4-BE49-F238E27FC236}">
                <a16:creationId xmlns:a16="http://schemas.microsoft.com/office/drawing/2014/main" id="{CB851E89-DC40-4492-B796-56B76A23EFD2}"/>
              </a:ext>
            </a:extLst>
          </p:cNvPr>
          <p:cNvSpPr txBox="1"/>
          <p:nvPr/>
        </p:nvSpPr>
        <p:spPr>
          <a:xfrm>
            <a:off x="3352800" y="2821009"/>
            <a:ext cx="11430000" cy="6863417"/>
          </a:xfrm>
          <a:prstGeom prst="rect">
            <a:avLst/>
          </a:prstGeom>
          <a:noFill/>
        </p:spPr>
        <p:txBody>
          <a:bodyPr wrap="square" rtlCol="0">
            <a:spAutoFit/>
          </a:bodyPr>
          <a:lstStyle/>
          <a:p>
            <a:r>
              <a:rPr lang="en-US" sz="2000" b="1" dirty="0">
                <a:solidFill>
                  <a:srgbClr val="4A4A4A"/>
                </a:solidFill>
                <a:latin typeface="Poppins"/>
                <a:cs typeface="Poppins"/>
              </a:rPr>
              <a:t>TaskRabbit</a:t>
            </a:r>
          </a:p>
          <a:p>
            <a:endParaRPr lang="en-US" sz="2000" dirty="0">
              <a:solidFill>
                <a:srgbClr val="4A4A4A"/>
              </a:solidFill>
              <a:latin typeface="Poppins"/>
              <a:cs typeface="Poppins"/>
            </a:endParaRPr>
          </a:p>
          <a:p>
            <a:r>
              <a:rPr lang="en-US" sz="2000" dirty="0">
                <a:solidFill>
                  <a:srgbClr val="4A4A4A"/>
                </a:solidFill>
                <a:latin typeface="Poppins"/>
                <a:cs typeface="Poppins"/>
              </a:rPr>
              <a:t>· Strengths: Flexible selection by price/skills - Modern interface</a:t>
            </a:r>
          </a:p>
          <a:p>
            <a:r>
              <a:rPr lang="en-US" sz="2000" dirty="0">
                <a:solidFill>
                  <a:srgbClr val="4A4A4A"/>
                </a:solidFill>
                <a:latin typeface="Poppins"/>
                <a:cs typeface="Poppins"/>
              </a:rPr>
              <a:t>· Weaknesses: Some services lack warranty - Complex registration</a:t>
            </a:r>
          </a:p>
          <a:p>
            <a:endParaRPr lang="en-US" sz="2000" dirty="0">
              <a:solidFill>
                <a:srgbClr val="4A4A4A"/>
              </a:solidFill>
              <a:latin typeface="Poppins"/>
              <a:cs typeface="Poppins"/>
            </a:endParaRPr>
          </a:p>
          <a:p>
            <a:r>
              <a:rPr lang="en-US" sz="2000" b="1" dirty="0">
                <a:solidFill>
                  <a:srgbClr val="4A4A4A"/>
                </a:solidFill>
                <a:latin typeface="Poppins"/>
                <a:cs typeface="Poppins"/>
              </a:rPr>
              <a:t>Handy</a:t>
            </a:r>
          </a:p>
          <a:p>
            <a:endParaRPr lang="en-US" sz="2000" dirty="0">
              <a:solidFill>
                <a:srgbClr val="4A4A4A"/>
              </a:solidFill>
              <a:latin typeface="Poppins"/>
              <a:cs typeface="Poppins"/>
            </a:endParaRPr>
          </a:p>
          <a:p>
            <a:r>
              <a:rPr lang="en-US" sz="2000" dirty="0">
                <a:solidFill>
                  <a:srgbClr val="4A4A4A"/>
                </a:solidFill>
                <a:latin typeface="Poppins"/>
                <a:cs typeface="Poppins"/>
              </a:rPr>
              <a:t>· Strengths: Transparent pricing - Effective customer support</a:t>
            </a:r>
          </a:p>
          <a:p>
            <a:r>
              <a:rPr lang="en-US" sz="2000" dirty="0">
                <a:solidFill>
                  <a:srgbClr val="4A4A4A"/>
                </a:solidFill>
                <a:latin typeface="Poppins"/>
                <a:cs typeface="Poppins"/>
              </a:rPr>
              <a:t>· Weaknesses: Focused on cleaning - Limited geographic coverage</a:t>
            </a:r>
          </a:p>
          <a:p>
            <a:endParaRPr lang="en-US" sz="2000" dirty="0">
              <a:solidFill>
                <a:srgbClr val="4A4A4A"/>
              </a:solidFill>
              <a:latin typeface="Poppins"/>
              <a:cs typeface="Poppins"/>
            </a:endParaRPr>
          </a:p>
          <a:p>
            <a:r>
              <a:rPr lang="en-US" sz="2000" b="1" dirty="0">
                <a:solidFill>
                  <a:srgbClr val="4A4A4A"/>
                </a:solidFill>
                <a:latin typeface="Poppins"/>
                <a:cs typeface="Poppins"/>
              </a:rPr>
              <a:t> Maharah.net</a:t>
            </a:r>
          </a:p>
          <a:p>
            <a:endParaRPr lang="en-US" sz="2000" dirty="0">
              <a:solidFill>
                <a:srgbClr val="4A4A4A"/>
              </a:solidFill>
              <a:latin typeface="Poppins"/>
              <a:cs typeface="Poppins"/>
            </a:endParaRPr>
          </a:p>
          <a:p>
            <a:r>
              <a:rPr lang="en-US" sz="2000" dirty="0">
                <a:solidFill>
                  <a:srgbClr val="4A4A4A"/>
                </a:solidFill>
                <a:latin typeface="Poppins"/>
                <a:cs typeface="Poppins"/>
              </a:rPr>
              <a:t>· Strengths: Arabic support - Comprehensive craft fields</a:t>
            </a:r>
          </a:p>
          <a:p>
            <a:r>
              <a:rPr lang="en-US" sz="2000" dirty="0">
                <a:solidFill>
                  <a:srgbClr val="4A4A4A"/>
                </a:solidFill>
                <a:latin typeface="Poppins"/>
                <a:cs typeface="Poppins"/>
              </a:rPr>
              <a:t>· Weaknesses: Limited technicians in some areas - UX needs improvement</a:t>
            </a:r>
          </a:p>
          <a:p>
            <a:r>
              <a:rPr lang="en-US" sz="2000" b="1" dirty="0">
                <a:solidFill>
                  <a:srgbClr val="4A4A4A"/>
                </a:solidFill>
                <a:latin typeface="Poppins"/>
                <a:cs typeface="Poppins"/>
              </a:rPr>
              <a:t>Key Takeaways for Project:</a:t>
            </a:r>
          </a:p>
          <a:p>
            <a:endParaRPr lang="en-US" sz="2000" dirty="0">
              <a:solidFill>
                <a:srgbClr val="4A4A4A"/>
              </a:solidFill>
              <a:latin typeface="Poppins"/>
              <a:cs typeface="Poppins"/>
            </a:endParaRPr>
          </a:p>
          <a:p>
            <a:r>
              <a:rPr lang="en-US" sz="2000" dirty="0">
                <a:solidFill>
                  <a:srgbClr val="4A4A4A"/>
                </a:solidFill>
                <a:latin typeface="Poppins"/>
                <a:cs typeface="Poppins"/>
              </a:rPr>
              <a:t>· Need for extensive technician database</a:t>
            </a:r>
          </a:p>
          <a:p>
            <a:r>
              <a:rPr lang="en-US" sz="2000" dirty="0">
                <a:solidFill>
                  <a:srgbClr val="4A4A4A"/>
                </a:solidFill>
                <a:latin typeface="Poppins"/>
                <a:cs typeface="Poppins"/>
              </a:rPr>
              <a:t>· Reliable rating system</a:t>
            </a:r>
          </a:p>
          <a:p>
            <a:r>
              <a:rPr lang="en-US" sz="2000" dirty="0">
                <a:solidFill>
                  <a:srgbClr val="4A4A4A"/>
                </a:solidFill>
                <a:latin typeface="Poppins"/>
                <a:cs typeface="Poppins"/>
              </a:rPr>
              <a:t>· Simplified user interface</a:t>
            </a:r>
          </a:p>
          <a:p>
            <a:r>
              <a:rPr lang="en-US" sz="2000" dirty="0">
                <a:solidFill>
                  <a:srgbClr val="4A4A4A"/>
                </a:solidFill>
                <a:latin typeface="Poppins"/>
                <a:cs typeface="Poppins"/>
              </a:rPr>
              <a:t>· Local support with wide geographic coverage</a:t>
            </a:r>
          </a:p>
          <a:p>
            <a:r>
              <a:rPr lang="en-US" sz="2000" dirty="0">
                <a:solidFill>
                  <a:srgbClr val="4A4A4A"/>
                </a:solidFill>
                <a:latin typeface="Poppins"/>
                <a:cs typeface="Poppins"/>
              </a:rPr>
              <a:t>· Integrated electronic payment</a:t>
            </a:r>
          </a:p>
          <a:p>
            <a:r>
              <a:rPr lang="en-US" sz="2000" dirty="0">
                <a:solidFill>
                  <a:srgbClr val="4A4A4A"/>
                </a:solidFill>
                <a:latin typeface="Poppins"/>
                <a:cs typeface="Poppins"/>
              </a:rPr>
              <a:t>· Quick customer support response</a:t>
            </a:r>
          </a:p>
        </p:txBody>
      </p:sp>
    </p:spTree>
    <p:extLst>
      <p:ext uri="{BB962C8B-B14F-4D97-AF65-F5344CB8AC3E}">
        <p14:creationId xmlns:p14="http://schemas.microsoft.com/office/powerpoint/2010/main" val="2433774705"/>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38888" b="-38888"/>
            </a:stretch>
          </a:blipFill>
        </p:spPr>
        <p:txBody>
          <a:bodyPr/>
          <a:lstStyle/>
          <a:p>
            <a:endParaRPr lang="en-US" dirty="0"/>
          </a:p>
        </p:txBody>
      </p:sp>
      <p:sp>
        <p:nvSpPr>
          <p:cNvPr id="4" name="TextBox 4"/>
          <p:cNvSpPr txBox="1"/>
          <p:nvPr/>
        </p:nvSpPr>
        <p:spPr>
          <a:xfrm>
            <a:off x="2654421" y="1466439"/>
            <a:ext cx="15261007" cy="1537216"/>
          </a:xfrm>
          <a:prstGeom prst="rect">
            <a:avLst/>
          </a:prstGeom>
        </p:spPr>
        <p:txBody>
          <a:bodyPr wrap="square" lIns="0" tIns="0" rIns="0" bIns="0" rtlCol="0" anchor="t">
            <a:spAutoFit/>
          </a:bodyPr>
          <a:lstStyle/>
          <a:p>
            <a:pPr algn="l">
              <a:lnSpc>
                <a:spcPts val="11289"/>
              </a:lnSpc>
            </a:pPr>
            <a:r>
              <a:rPr lang="en-US" sz="12543" dirty="0">
                <a:solidFill>
                  <a:srgbClr val="4A4A4A"/>
                </a:solidFill>
                <a:latin typeface="Poppins Light"/>
                <a:ea typeface="Poppins Light"/>
                <a:cs typeface="Poppins Light"/>
                <a:sym typeface="Poppins Light"/>
              </a:rPr>
              <a:t>echnologies used</a:t>
            </a:r>
          </a:p>
        </p:txBody>
      </p:sp>
      <p:sp>
        <p:nvSpPr>
          <p:cNvPr id="5" name="TextBox 5"/>
          <p:cNvSpPr txBox="1"/>
          <p:nvPr/>
        </p:nvSpPr>
        <p:spPr>
          <a:xfrm>
            <a:off x="685800" y="1505360"/>
            <a:ext cx="1968621" cy="1498295"/>
          </a:xfrm>
          <a:prstGeom prst="rect">
            <a:avLst/>
          </a:prstGeom>
        </p:spPr>
        <p:txBody>
          <a:bodyPr lIns="0" tIns="0" rIns="0" bIns="0" rtlCol="0" anchor="t">
            <a:spAutoFit/>
          </a:bodyPr>
          <a:lstStyle/>
          <a:p>
            <a:pPr algn="ctr">
              <a:lnSpc>
                <a:spcPts val="10578"/>
              </a:lnSpc>
            </a:pPr>
            <a:r>
              <a:rPr lang="en-US" sz="12445" dirty="0">
                <a:solidFill>
                  <a:srgbClr val="FFC000"/>
                </a:solidFill>
                <a:latin typeface="Sloop Script Pro"/>
                <a:ea typeface="Sloop Script Pro"/>
                <a:cs typeface="Sloop Script Pro"/>
                <a:sym typeface="Sloop Script Pro"/>
              </a:rPr>
              <a:t>T</a:t>
            </a:r>
          </a:p>
        </p:txBody>
      </p:sp>
      <p:sp>
        <p:nvSpPr>
          <p:cNvPr id="7" name="AutoShape 7"/>
          <p:cNvSpPr/>
          <p:nvPr/>
        </p:nvSpPr>
        <p:spPr>
          <a:xfrm>
            <a:off x="14370237" y="9239250"/>
            <a:ext cx="2889063" cy="0"/>
          </a:xfrm>
          <a:prstGeom prst="line">
            <a:avLst/>
          </a:prstGeom>
          <a:ln w="57150" cap="flat">
            <a:solidFill>
              <a:srgbClr val="4A4A4A"/>
            </a:solidFill>
            <a:prstDash val="solid"/>
            <a:headEnd type="none" w="sm" len="sm"/>
            <a:tailEnd type="triangle" w="lg" len="med"/>
          </a:ln>
        </p:spPr>
      </p:sp>
      <p:sp>
        <p:nvSpPr>
          <p:cNvPr id="12" name="Freeform 12"/>
          <p:cNvSpPr/>
          <p:nvPr/>
        </p:nvSpPr>
        <p:spPr>
          <a:xfrm rot="16200000">
            <a:off x="9891124" y="6733484"/>
            <a:ext cx="3291113" cy="1202752"/>
          </a:xfrm>
          <a:custGeom>
            <a:avLst/>
            <a:gdLst/>
            <a:ahLst/>
            <a:cxnLst/>
            <a:rect l="l" t="t" r="r" b="b"/>
            <a:pathLst>
              <a:path w="3291113" h="1202752">
                <a:moveTo>
                  <a:pt x="0" y="0"/>
                </a:moveTo>
                <a:lnTo>
                  <a:pt x="3291112" y="0"/>
                </a:lnTo>
                <a:lnTo>
                  <a:pt x="3291112" y="1202752"/>
                </a:lnTo>
                <a:lnTo>
                  <a:pt x="0" y="12027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3" name="Freeform 8">
            <a:extLst>
              <a:ext uri="{FF2B5EF4-FFF2-40B4-BE49-F238E27FC236}">
                <a16:creationId xmlns:a16="http://schemas.microsoft.com/office/drawing/2014/main" id="{73FBFCA9-454C-413E-A93D-8F3E34FE12EA}"/>
              </a:ext>
            </a:extLst>
          </p:cNvPr>
          <p:cNvSpPr/>
          <p:nvPr/>
        </p:nvSpPr>
        <p:spPr>
          <a:xfrm>
            <a:off x="1219200" y="3293310"/>
            <a:ext cx="2895600" cy="1537216"/>
          </a:xfrm>
          <a:custGeom>
            <a:avLst/>
            <a:gdLst/>
            <a:ahLst/>
            <a:cxnLst/>
            <a:rect l="l" t="t" r="r" b="b"/>
            <a:pathLst>
              <a:path w="346447" h="178077">
                <a:moveTo>
                  <a:pt x="89039" y="0"/>
                </a:moveTo>
                <a:lnTo>
                  <a:pt x="257408" y="0"/>
                </a:lnTo>
                <a:cubicBezTo>
                  <a:pt x="281022" y="0"/>
                  <a:pt x="303670" y="9381"/>
                  <a:pt x="320368" y="26079"/>
                </a:cubicBezTo>
                <a:cubicBezTo>
                  <a:pt x="337066" y="42777"/>
                  <a:pt x="346447" y="65424"/>
                  <a:pt x="346447" y="89039"/>
                </a:cubicBezTo>
                <a:lnTo>
                  <a:pt x="346447" y="89039"/>
                </a:lnTo>
                <a:cubicBezTo>
                  <a:pt x="346447" y="112653"/>
                  <a:pt x="337066" y="135300"/>
                  <a:pt x="320368" y="151998"/>
                </a:cubicBezTo>
                <a:cubicBezTo>
                  <a:pt x="303670" y="168696"/>
                  <a:pt x="281022" y="178077"/>
                  <a:pt x="257408"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FC000"/>
          </a:solidFill>
        </p:spPr>
        <p:txBody>
          <a:bodyPr/>
          <a:lstStyle/>
          <a:p>
            <a:endParaRPr lang="en-US" dirty="0"/>
          </a:p>
        </p:txBody>
      </p:sp>
      <p:sp>
        <p:nvSpPr>
          <p:cNvPr id="16" name="TextBox 15">
            <a:extLst>
              <a:ext uri="{FF2B5EF4-FFF2-40B4-BE49-F238E27FC236}">
                <a16:creationId xmlns:a16="http://schemas.microsoft.com/office/drawing/2014/main" id="{D21318ED-F109-4761-B74F-72F378CCAE14}"/>
              </a:ext>
            </a:extLst>
          </p:cNvPr>
          <p:cNvSpPr txBox="1"/>
          <p:nvPr/>
        </p:nvSpPr>
        <p:spPr>
          <a:xfrm>
            <a:off x="1402080" y="3622577"/>
            <a:ext cx="3322320" cy="1077218"/>
          </a:xfrm>
          <a:prstGeom prst="rect">
            <a:avLst/>
          </a:prstGeom>
          <a:noFill/>
        </p:spPr>
        <p:txBody>
          <a:bodyPr wrap="square" rtlCol="0">
            <a:spAutoFit/>
          </a:bodyPr>
          <a:lstStyle/>
          <a:p>
            <a:r>
              <a:rPr lang="en-US" sz="3200" dirty="0">
                <a:solidFill>
                  <a:srgbClr val="F5F5F5"/>
                </a:solidFill>
                <a:latin typeface="Poppins"/>
                <a:cs typeface="Poppins"/>
              </a:rPr>
              <a:t>Frameworks and Library</a:t>
            </a:r>
          </a:p>
        </p:txBody>
      </p:sp>
      <p:sp>
        <p:nvSpPr>
          <p:cNvPr id="17" name="Freeform 8">
            <a:extLst>
              <a:ext uri="{FF2B5EF4-FFF2-40B4-BE49-F238E27FC236}">
                <a16:creationId xmlns:a16="http://schemas.microsoft.com/office/drawing/2014/main" id="{1ADFA218-C92B-4423-8E1B-421905B8363B}"/>
              </a:ext>
            </a:extLst>
          </p:cNvPr>
          <p:cNvSpPr/>
          <p:nvPr/>
        </p:nvSpPr>
        <p:spPr>
          <a:xfrm>
            <a:off x="7008324" y="4159470"/>
            <a:ext cx="1754676" cy="1066801"/>
          </a:xfrm>
          <a:custGeom>
            <a:avLst/>
            <a:gdLst/>
            <a:ahLst/>
            <a:cxnLst/>
            <a:rect l="l" t="t" r="r" b="b"/>
            <a:pathLst>
              <a:path w="346447" h="178077">
                <a:moveTo>
                  <a:pt x="89039" y="0"/>
                </a:moveTo>
                <a:lnTo>
                  <a:pt x="257408" y="0"/>
                </a:lnTo>
                <a:cubicBezTo>
                  <a:pt x="281022" y="0"/>
                  <a:pt x="303670" y="9381"/>
                  <a:pt x="320368" y="26079"/>
                </a:cubicBezTo>
                <a:cubicBezTo>
                  <a:pt x="337066" y="42777"/>
                  <a:pt x="346447" y="65424"/>
                  <a:pt x="346447" y="89039"/>
                </a:cubicBezTo>
                <a:lnTo>
                  <a:pt x="346447" y="89039"/>
                </a:lnTo>
                <a:cubicBezTo>
                  <a:pt x="346447" y="112653"/>
                  <a:pt x="337066" y="135300"/>
                  <a:pt x="320368" y="151998"/>
                </a:cubicBezTo>
                <a:cubicBezTo>
                  <a:pt x="303670" y="168696"/>
                  <a:pt x="281022" y="178077"/>
                  <a:pt x="257408"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FC000"/>
          </a:solidFill>
        </p:spPr>
        <p:txBody>
          <a:bodyPr/>
          <a:lstStyle/>
          <a:p>
            <a:endParaRPr lang="en-US" dirty="0"/>
          </a:p>
        </p:txBody>
      </p:sp>
      <p:sp>
        <p:nvSpPr>
          <p:cNvPr id="18" name="Freeform 8">
            <a:extLst>
              <a:ext uri="{FF2B5EF4-FFF2-40B4-BE49-F238E27FC236}">
                <a16:creationId xmlns:a16="http://schemas.microsoft.com/office/drawing/2014/main" id="{10956560-C685-4043-81FC-DF6DFA103078}"/>
              </a:ext>
            </a:extLst>
          </p:cNvPr>
          <p:cNvSpPr/>
          <p:nvPr/>
        </p:nvSpPr>
        <p:spPr>
          <a:xfrm>
            <a:off x="12801600" y="3293310"/>
            <a:ext cx="3505200" cy="1537216"/>
          </a:xfrm>
          <a:custGeom>
            <a:avLst/>
            <a:gdLst/>
            <a:ahLst/>
            <a:cxnLst/>
            <a:rect l="l" t="t" r="r" b="b"/>
            <a:pathLst>
              <a:path w="346447" h="178077">
                <a:moveTo>
                  <a:pt x="89039" y="0"/>
                </a:moveTo>
                <a:lnTo>
                  <a:pt x="257408" y="0"/>
                </a:lnTo>
                <a:cubicBezTo>
                  <a:pt x="281022" y="0"/>
                  <a:pt x="303670" y="9381"/>
                  <a:pt x="320368" y="26079"/>
                </a:cubicBezTo>
                <a:cubicBezTo>
                  <a:pt x="337066" y="42777"/>
                  <a:pt x="346447" y="65424"/>
                  <a:pt x="346447" y="89039"/>
                </a:cubicBezTo>
                <a:lnTo>
                  <a:pt x="346447" y="89039"/>
                </a:lnTo>
                <a:cubicBezTo>
                  <a:pt x="346447" y="112653"/>
                  <a:pt x="337066" y="135300"/>
                  <a:pt x="320368" y="151998"/>
                </a:cubicBezTo>
                <a:cubicBezTo>
                  <a:pt x="303670" y="168696"/>
                  <a:pt x="281022" y="178077"/>
                  <a:pt x="257408" y="178077"/>
                </a:cubicBezTo>
                <a:lnTo>
                  <a:pt x="89039" y="178077"/>
                </a:lnTo>
                <a:cubicBezTo>
                  <a:pt x="65424" y="178077"/>
                  <a:pt x="42777" y="168696"/>
                  <a:pt x="26079" y="151998"/>
                </a:cubicBezTo>
                <a:cubicBezTo>
                  <a:pt x="9381" y="135300"/>
                  <a:pt x="0" y="112653"/>
                  <a:pt x="0" y="89039"/>
                </a:cubicBezTo>
                <a:lnTo>
                  <a:pt x="0" y="89039"/>
                </a:lnTo>
                <a:cubicBezTo>
                  <a:pt x="0" y="65424"/>
                  <a:pt x="9381" y="42777"/>
                  <a:pt x="26079" y="26079"/>
                </a:cubicBezTo>
                <a:cubicBezTo>
                  <a:pt x="42777" y="9381"/>
                  <a:pt x="65424" y="0"/>
                  <a:pt x="89039" y="0"/>
                </a:cubicBezTo>
                <a:close/>
              </a:path>
            </a:pathLst>
          </a:custGeom>
          <a:solidFill>
            <a:srgbClr val="FFC000"/>
          </a:solidFill>
        </p:spPr>
        <p:txBody>
          <a:bodyPr/>
          <a:lstStyle/>
          <a:p>
            <a:endParaRPr lang="en-US" dirty="0"/>
          </a:p>
        </p:txBody>
      </p:sp>
      <p:sp>
        <p:nvSpPr>
          <p:cNvPr id="19" name="TextBox 18">
            <a:extLst>
              <a:ext uri="{FF2B5EF4-FFF2-40B4-BE49-F238E27FC236}">
                <a16:creationId xmlns:a16="http://schemas.microsoft.com/office/drawing/2014/main" id="{9AC6354C-EE20-4019-B35D-CB3241E5D392}"/>
              </a:ext>
            </a:extLst>
          </p:cNvPr>
          <p:cNvSpPr txBox="1"/>
          <p:nvPr/>
        </p:nvSpPr>
        <p:spPr>
          <a:xfrm>
            <a:off x="7276062" y="4376629"/>
            <a:ext cx="1754676" cy="646331"/>
          </a:xfrm>
          <a:prstGeom prst="rect">
            <a:avLst/>
          </a:prstGeom>
          <a:noFill/>
        </p:spPr>
        <p:txBody>
          <a:bodyPr wrap="square" rtlCol="0">
            <a:spAutoFit/>
          </a:bodyPr>
          <a:lstStyle/>
          <a:p>
            <a:r>
              <a:rPr lang="en-US" sz="3200" dirty="0">
                <a:solidFill>
                  <a:srgbClr val="F5F5F5"/>
                </a:solidFill>
                <a:latin typeface="Poppins"/>
                <a:cs typeface="Poppins"/>
              </a:rPr>
              <a:t>Tools</a:t>
            </a:r>
            <a:r>
              <a:rPr lang="en-US" sz="3600" dirty="0">
                <a:solidFill>
                  <a:srgbClr val="F5F5F5"/>
                </a:solidFill>
                <a:latin typeface="Poppins"/>
                <a:cs typeface="Poppins"/>
              </a:rPr>
              <a:t> </a:t>
            </a:r>
          </a:p>
        </p:txBody>
      </p:sp>
      <p:sp>
        <p:nvSpPr>
          <p:cNvPr id="20" name="TextBox 19">
            <a:extLst>
              <a:ext uri="{FF2B5EF4-FFF2-40B4-BE49-F238E27FC236}">
                <a16:creationId xmlns:a16="http://schemas.microsoft.com/office/drawing/2014/main" id="{579EEBF9-FB9D-427B-A135-2CE0451C26A8}"/>
              </a:ext>
            </a:extLst>
          </p:cNvPr>
          <p:cNvSpPr txBox="1"/>
          <p:nvPr/>
        </p:nvSpPr>
        <p:spPr>
          <a:xfrm>
            <a:off x="13106400" y="3559306"/>
            <a:ext cx="3505200" cy="1077218"/>
          </a:xfrm>
          <a:prstGeom prst="rect">
            <a:avLst/>
          </a:prstGeom>
          <a:noFill/>
        </p:spPr>
        <p:txBody>
          <a:bodyPr wrap="square" rtlCol="0">
            <a:spAutoFit/>
          </a:bodyPr>
          <a:lstStyle/>
          <a:p>
            <a:r>
              <a:rPr lang="en-US" sz="3200" dirty="0">
                <a:solidFill>
                  <a:srgbClr val="F5F5F5"/>
                </a:solidFill>
                <a:latin typeface="Poppins"/>
                <a:cs typeface="Poppins"/>
              </a:rPr>
              <a:t>Programming languages</a:t>
            </a:r>
          </a:p>
        </p:txBody>
      </p:sp>
      <p:sp>
        <p:nvSpPr>
          <p:cNvPr id="21" name="TextBox 20">
            <a:extLst>
              <a:ext uri="{FF2B5EF4-FFF2-40B4-BE49-F238E27FC236}">
                <a16:creationId xmlns:a16="http://schemas.microsoft.com/office/drawing/2014/main" id="{8B70D411-C956-45E4-8EE6-F7FCD64BB222}"/>
              </a:ext>
            </a:extLst>
          </p:cNvPr>
          <p:cNvSpPr txBox="1"/>
          <p:nvPr/>
        </p:nvSpPr>
        <p:spPr>
          <a:xfrm>
            <a:off x="1402080" y="5244325"/>
            <a:ext cx="2895600" cy="2308324"/>
          </a:xfrm>
          <a:prstGeom prst="rect">
            <a:avLst/>
          </a:prstGeom>
          <a:noFill/>
        </p:spPr>
        <p:txBody>
          <a:bodyPr wrap="square" rtlCol="0">
            <a:spAutoFit/>
          </a:bodyPr>
          <a:lstStyle/>
          <a:p>
            <a:pPr marL="457200" indent="-457200">
              <a:buFont typeface="Arial" panose="020B0604020202020204" pitchFamily="34" charset="0"/>
              <a:buChar char="•"/>
            </a:pPr>
            <a:r>
              <a:rPr lang="en-US" sz="3600" dirty="0">
                <a:solidFill>
                  <a:srgbClr val="4A4A4A"/>
                </a:solidFill>
                <a:latin typeface="Poppins"/>
                <a:cs typeface="Poppins"/>
              </a:rPr>
              <a:t>Vite</a:t>
            </a:r>
          </a:p>
          <a:p>
            <a:pPr marL="457200" indent="-457200">
              <a:buFont typeface="Arial" panose="020B0604020202020204" pitchFamily="34" charset="0"/>
              <a:buChar char="•"/>
            </a:pPr>
            <a:r>
              <a:rPr lang="en-US" sz="3600" dirty="0">
                <a:solidFill>
                  <a:srgbClr val="4A4A4A"/>
                </a:solidFill>
                <a:latin typeface="Poppins"/>
                <a:cs typeface="Poppins"/>
              </a:rPr>
              <a:t>Laravel</a:t>
            </a:r>
          </a:p>
          <a:p>
            <a:pPr marL="457200" indent="-457200">
              <a:buFont typeface="Arial" panose="020B0604020202020204" pitchFamily="34" charset="0"/>
              <a:buChar char="•"/>
            </a:pPr>
            <a:r>
              <a:rPr lang="en-US" sz="3600" dirty="0">
                <a:solidFill>
                  <a:srgbClr val="4A4A4A"/>
                </a:solidFill>
                <a:latin typeface="Poppins"/>
                <a:cs typeface="Poppins"/>
              </a:rPr>
              <a:t>React.js</a:t>
            </a:r>
          </a:p>
          <a:p>
            <a:pPr marL="457200" indent="-457200">
              <a:buFont typeface="Arial" panose="020B0604020202020204" pitchFamily="34" charset="0"/>
              <a:buChar char="•"/>
            </a:pPr>
            <a:r>
              <a:rPr lang="en-US" sz="3600" dirty="0">
                <a:solidFill>
                  <a:srgbClr val="4A4A4A"/>
                </a:solidFill>
                <a:latin typeface="Poppins"/>
                <a:cs typeface="Poppins"/>
              </a:rPr>
              <a:t>Zustand</a:t>
            </a:r>
          </a:p>
        </p:txBody>
      </p:sp>
      <p:sp>
        <p:nvSpPr>
          <p:cNvPr id="22" name="TextBox 21">
            <a:extLst>
              <a:ext uri="{FF2B5EF4-FFF2-40B4-BE49-F238E27FC236}">
                <a16:creationId xmlns:a16="http://schemas.microsoft.com/office/drawing/2014/main" id="{46B86D96-9F02-458D-8452-BE6293E474C1}"/>
              </a:ext>
            </a:extLst>
          </p:cNvPr>
          <p:cNvSpPr txBox="1"/>
          <p:nvPr/>
        </p:nvSpPr>
        <p:spPr>
          <a:xfrm>
            <a:off x="13460428" y="4967326"/>
            <a:ext cx="3505200" cy="2862322"/>
          </a:xfrm>
          <a:prstGeom prst="rect">
            <a:avLst/>
          </a:prstGeom>
          <a:noFill/>
        </p:spPr>
        <p:txBody>
          <a:bodyPr wrap="square" rtlCol="0">
            <a:spAutoFit/>
          </a:bodyPr>
          <a:lstStyle/>
          <a:p>
            <a:pPr marL="457200" indent="-457200">
              <a:buFont typeface="Arial" panose="020B0604020202020204" pitchFamily="34" charset="0"/>
              <a:buChar char="•"/>
            </a:pPr>
            <a:r>
              <a:rPr lang="en-US" sz="3600" dirty="0">
                <a:solidFill>
                  <a:srgbClr val="4A4A4A"/>
                </a:solidFill>
                <a:latin typeface="Poppins"/>
                <a:cs typeface="Poppins"/>
              </a:rPr>
              <a:t>Html</a:t>
            </a:r>
          </a:p>
          <a:p>
            <a:pPr marL="457200" indent="-457200">
              <a:buFont typeface="Arial" panose="020B0604020202020204" pitchFamily="34" charset="0"/>
              <a:buChar char="•"/>
            </a:pPr>
            <a:r>
              <a:rPr lang="en-US" sz="3600" dirty="0">
                <a:solidFill>
                  <a:srgbClr val="4A4A4A"/>
                </a:solidFill>
                <a:latin typeface="Poppins"/>
                <a:cs typeface="Poppins"/>
              </a:rPr>
              <a:t>Css</a:t>
            </a:r>
          </a:p>
          <a:p>
            <a:pPr marL="457200" indent="-457200">
              <a:buFont typeface="Arial" panose="020B0604020202020204" pitchFamily="34" charset="0"/>
              <a:buChar char="•"/>
            </a:pPr>
            <a:r>
              <a:rPr lang="en-US" sz="3600" dirty="0">
                <a:solidFill>
                  <a:srgbClr val="4A4A4A"/>
                </a:solidFill>
                <a:latin typeface="Poppins"/>
                <a:cs typeface="Poppins"/>
              </a:rPr>
              <a:t>Type Script</a:t>
            </a:r>
          </a:p>
          <a:p>
            <a:pPr marL="457200" indent="-457200">
              <a:buFont typeface="Arial" panose="020B0604020202020204" pitchFamily="34" charset="0"/>
              <a:buChar char="•"/>
            </a:pPr>
            <a:r>
              <a:rPr lang="en-US" sz="3600" dirty="0">
                <a:solidFill>
                  <a:srgbClr val="4A4A4A"/>
                </a:solidFill>
                <a:latin typeface="Poppins"/>
                <a:cs typeface="Poppins"/>
              </a:rPr>
              <a:t>Php</a:t>
            </a:r>
            <a:endParaRPr lang="ar-SY" sz="3600" dirty="0">
              <a:solidFill>
                <a:srgbClr val="4A4A4A"/>
              </a:solidFill>
              <a:latin typeface="Poppins"/>
              <a:cs typeface="Poppins"/>
            </a:endParaRPr>
          </a:p>
          <a:p>
            <a:pPr marL="457200" indent="-457200">
              <a:buFont typeface="Arial" panose="020B0604020202020204" pitchFamily="34" charset="0"/>
              <a:buChar char="•"/>
            </a:pPr>
            <a:r>
              <a:rPr lang="en-US" sz="3600" dirty="0">
                <a:solidFill>
                  <a:srgbClr val="4A4A4A"/>
                </a:solidFill>
                <a:latin typeface="Poppins"/>
                <a:cs typeface="Poppins"/>
              </a:rPr>
              <a:t>Mysql</a:t>
            </a:r>
          </a:p>
        </p:txBody>
      </p:sp>
      <p:sp>
        <p:nvSpPr>
          <p:cNvPr id="23" name="TextBox 22">
            <a:extLst>
              <a:ext uri="{FF2B5EF4-FFF2-40B4-BE49-F238E27FC236}">
                <a16:creationId xmlns:a16="http://schemas.microsoft.com/office/drawing/2014/main" id="{C2F7F008-CE18-4C65-84EE-06BBBCFEBD9E}"/>
              </a:ext>
            </a:extLst>
          </p:cNvPr>
          <p:cNvSpPr txBox="1"/>
          <p:nvPr/>
        </p:nvSpPr>
        <p:spPr>
          <a:xfrm>
            <a:off x="7276062" y="5471897"/>
            <a:ext cx="2133600" cy="1754326"/>
          </a:xfrm>
          <a:prstGeom prst="rect">
            <a:avLst/>
          </a:prstGeom>
          <a:noFill/>
        </p:spPr>
        <p:txBody>
          <a:bodyPr wrap="square" rtlCol="0">
            <a:spAutoFit/>
          </a:bodyPr>
          <a:lstStyle/>
          <a:p>
            <a:pPr marL="457200" indent="-457200">
              <a:buFont typeface="Arial" panose="020B0604020202020204" pitchFamily="34" charset="0"/>
              <a:buChar char="•"/>
            </a:pPr>
            <a:r>
              <a:rPr lang="en-US" sz="3600" dirty="0">
                <a:solidFill>
                  <a:srgbClr val="4A4A4A"/>
                </a:solidFill>
                <a:latin typeface="Poppins"/>
                <a:cs typeface="Poppins"/>
              </a:rPr>
              <a:t>Git</a:t>
            </a:r>
            <a:endParaRPr lang="ar-SY" sz="3600" dirty="0">
              <a:solidFill>
                <a:srgbClr val="4A4A4A"/>
              </a:solidFill>
              <a:latin typeface="Poppins"/>
              <a:cs typeface="Poppins"/>
            </a:endParaRPr>
          </a:p>
          <a:p>
            <a:pPr marL="457200" indent="-457200">
              <a:buFont typeface="Arial" panose="020B0604020202020204" pitchFamily="34" charset="0"/>
              <a:buChar char="•"/>
            </a:pPr>
            <a:r>
              <a:rPr lang="en-US" sz="3600" dirty="0">
                <a:solidFill>
                  <a:srgbClr val="4A4A4A"/>
                </a:solidFill>
                <a:latin typeface="Poppins"/>
                <a:cs typeface="Poppins"/>
              </a:rPr>
              <a:t>JWT</a:t>
            </a:r>
          </a:p>
          <a:p>
            <a:pPr marL="457200" indent="-457200">
              <a:buFont typeface="Arial" panose="020B0604020202020204" pitchFamily="34" charset="0"/>
              <a:buChar char="•"/>
            </a:pPr>
            <a:r>
              <a:rPr lang="en-US" sz="3600" dirty="0">
                <a:solidFill>
                  <a:srgbClr val="4A4A4A"/>
                </a:solidFill>
                <a:latin typeface="Poppins"/>
                <a:cs typeface="Poppins"/>
              </a:rPr>
              <a:t>API</a:t>
            </a:r>
          </a:p>
        </p:txBody>
      </p:sp>
      <p:sp>
        <p:nvSpPr>
          <p:cNvPr id="24" name="TextBox 9">
            <a:extLst>
              <a:ext uri="{FF2B5EF4-FFF2-40B4-BE49-F238E27FC236}">
                <a16:creationId xmlns:a16="http://schemas.microsoft.com/office/drawing/2014/main" id="{6AA1F73B-2476-45D2-A828-00886026BEF3}"/>
              </a:ext>
            </a:extLst>
          </p:cNvPr>
          <p:cNvSpPr txBox="1"/>
          <p:nvPr/>
        </p:nvSpPr>
        <p:spPr>
          <a:xfrm>
            <a:off x="15796833" y="1085850"/>
            <a:ext cx="1462467" cy="278538"/>
          </a:xfrm>
          <a:prstGeom prst="rect">
            <a:avLst/>
          </a:prstGeom>
        </p:spPr>
        <p:txBody>
          <a:bodyPr lIns="0" tIns="0" rIns="0" bIns="0" rtlCol="0" anchor="t">
            <a:spAutoFit/>
          </a:bodyPr>
          <a:lstStyle/>
          <a:p>
            <a:pPr algn="r">
              <a:lnSpc>
                <a:spcPts val="2039"/>
              </a:lnSpc>
            </a:pPr>
            <a:r>
              <a:rPr lang="en-US" sz="2400" spc="-48" dirty="0">
                <a:solidFill>
                  <a:srgbClr val="4A4A4A"/>
                </a:solidFill>
                <a:latin typeface="Poppins"/>
                <a:ea typeface="Poppins"/>
                <a:cs typeface="Poppins"/>
                <a:sym typeface="Poppins"/>
              </a:rPr>
              <a:t>10</a:t>
            </a:r>
          </a:p>
        </p:txBody>
      </p:sp>
    </p:spTree>
  </p:cSld>
  <p:clrMapOvr>
    <a:masterClrMapping/>
  </p:clrMapOvr>
  <p:transition>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5437</TotalTime>
  <Words>564</Words>
  <Application>Microsoft Office PowerPoint</Application>
  <PresentationFormat>Custom</PresentationFormat>
  <Paragraphs>105</Paragraphs>
  <Slides>16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Sloop Script Pro</vt:lpstr>
      <vt:lpstr>Poppins Extra-Light</vt:lpstr>
      <vt:lpstr>Arial</vt:lpstr>
      <vt:lpstr>Poppins</vt:lpstr>
      <vt:lpstr>Wingdings</vt:lpstr>
      <vt:lpstr>Calibri</vt:lpstr>
      <vt:lpstr>Poppins Bold</vt:lpstr>
      <vt:lpstr>Poppins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Gray Blue Minimalist Group Project Presentation</dc:title>
  <dc:creator>Omar</dc:creator>
  <cp:lastModifiedBy>Omar</cp:lastModifiedBy>
  <cp:revision>33</cp:revision>
  <dcterms:created xsi:type="dcterms:W3CDTF">2006-08-16T00:00:00Z</dcterms:created>
  <dcterms:modified xsi:type="dcterms:W3CDTF">2025-12-26T13:31:08Z</dcterms:modified>
  <dc:identifier>DAG44KSR4XQ</dc:identifier>
</cp:coreProperties>
</file>

<file path=docProps/thumbnail.jpeg>
</file>